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y="5143500" cx="9144000"/>
  <p:notesSz cx="6858000" cy="9144000"/>
  <p:embeddedFontLst>
    <p:embeddedFont>
      <p:font typeface="Catamaran"/>
      <p:regular r:id="rId74"/>
      <p:bold r:id="rId75"/>
    </p:embeddedFont>
    <p:embeddedFont>
      <p:font typeface="Livvic Light"/>
      <p:regular r:id="rId76"/>
      <p:bold r:id="rId77"/>
      <p:italic r:id="rId78"/>
      <p:boldItalic r:id="rId79"/>
    </p:embeddedFont>
    <p:embeddedFont>
      <p:font typeface="Roboto"/>
      <p:regular r:id="rId80"/>
      <p:bold r:id="rId81"/>
      <p:italic r:id="rId82"/>
      <p:boldItalic r:id="rId83"/>
    </p:embeddedFont>
    <p:embeddedFont>
      <p:font typeface="Fira Sans Extra Condensed Medium"/>
      <p:regular r:id="rId84"/>
      <p:bold r:id="rId85"/>
      <p:italic r:id="rId86"/>
      <p:boldItalic r:id="rId87"/>
    </p:embeddedFont>
    <p:embeddedFont>
      <p:font typeface="Livvic"/>
      <p:regular r:id="rId88"/>
      <p:bold r:id="rId89"/>
      <p:italic r:id="rId90"/>
      <p:boldItalic r:id="rId91"/>
    </p:embeddedFont>
    <p:embeddedFont>
      <p:font typeface="Catamaran Light"/>
      <p:regular r:id="rId92"/>
      <p:bold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Livvic-boldItalic.fntdata"/><Relationship Id="rId90" Type="http://schemas.openxmlformats.org/officeDocument/2006/relationships/font" Target="fonts/Livvic-italic.fntdata"/><Relationship Id="rId93" Type="http://schemas.openxmlformats.org/officeDocument/2006/relationships/font" Target="fonts/CatamaranLight-bold.fntdata"/><Relationship Id="rId92" Type="http://schemas.openxmlformats.org/officeDocument/2006/relationships/font" Target="fonts/CatamaranLight-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FiraSansExtraCondensedMedium-regular.fntdata"/><Relationship Id="rId83" Type="http://schemas.openxmlformats.org/officeDocument/2006/relationships/font" Target="fonts/Roboto-boldItalic.fntdata"/><Relationship Id="rId86" Type="http://schemas.openxmlformats.org/officeDocument/2006/relationships/font" Target="fonts/FiraSansExtraCondensedMedium-italic.fntdata"/><Relationship Id="rId85" Type="http://schemas.openxmlformats.org/officeDocument/2006/relationships/font" Target="fonts/FiraSansExtraCondensedMedium-bold.fntdata"/><Relationship Id="rId88" Type="http://schemas.openxmlformats.org/officeDocument/2006/relationships/font" Target="fonts/Livvic-regular.fntdata"/><Relationship Id="rId87" Type="http://schemas.openxmlformats.org/officeDocument/2006/relationships/font" Target="fonts/FiraSansExtraCondensedMedium-boldItalic.fntdata"/><Relationship Id="rId89" Type="http://schemas.openxmlformats.org/officeDocument/2006/relationships/font" Target="fonts/Livvic-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font" Target="fonts/Catamaran-bold.fntdata"/><Relationship Id="rId74" Type="http://schemas.openxmlformats.org/officeDocument/2006/relationships/font" Target="fonts/Catamaran-regular.fntdata"/><Relationship Id="rId77" Type="http://schemas.openxmlformats.org/officeDocument/2006/relationships/font" Target="fonts/LivvicLight-bold.fntdata"/><Relationship Id="rId76" Type="http://schemas.openxmlformats.org/officeDocument/2006/relationships/font" Target="fonts/LivvicLight-regular.fntdata"/><Relationship Id="rId79" Type="http://schemas.openxmlformats.org/officeDocument/2006/relationships/font" Target="fonts/LivvicLight-boldItalic.fntdata"/><Relationship Id="rId78" Type="http://schemas.openxmlformats.org/officeDocument/2006/relationships/font" Target="fonts/LivvicLight-italic.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aa69b93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aa69b93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aa69b93f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aa69b93f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aa69b93f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aa69b93f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aa69b93f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aa69b93f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aa69b93f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aa69b93f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aa69b93f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aa69b93f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aa69b93f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aa69b93f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aa69b93f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aa69b93f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aa69b93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aa69b93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ab22645a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ab22645a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aa69b93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aa69b93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5e306565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5e306565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b34a93ed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b34a93ed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b34a93ed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b34a93ed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Livvic Light"/>
              <a:ea typeface="Livvic Light"/>
              <a:cs typeface="Livvic Light"/>
              <a:sym typeface="Livvic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b34a93ed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7b34a93ed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5e306565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5e306565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7600ac63f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7600ac63f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aa69b93f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7aa69b93f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5e30656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5e30656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e5e30656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e5e30656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aa69b93f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aa69b93f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e5e306565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e5e306565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e5e306565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e5e306565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ad68e5e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ad68e5e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7ad68e5e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7ad68e5e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ad68e5e1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7ad68e5e1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7ad68e5e1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7ad68e5e1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ad68e5e1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ad68e5e1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ad68e5e1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7ad68e5e1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aa69b93f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aa69b93f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3e13d9a7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3e13d9a7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60423fbf9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60423fbf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5e306565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5e306565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60423fbf9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60423fbf9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aa69b93f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7aa69b93f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7aa69b93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7aa69b93f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7aa69b93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7aa69b93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7600ac63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7600ac63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7aa69b93f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7aa69b93f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765c5710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765c5710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7600ac63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7600ac63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aa69b93f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aa69b93f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7aa69b93f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7aa69b93f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7600ac63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7600ac63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7600ac6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7600ac6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7aa69b93f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7aa69b93f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3e13d9a7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3e13d9a7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3e13d9a7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3e13d9a7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760423fbf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760423fbf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760423fbf9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760423fbf9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760423fbf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760423fbf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760423fbf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760423fbf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aa69b93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aa69b93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7aa69b93f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7aa69b93f4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7aa69b93f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7aa69b93f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7600ac63f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7600ac63f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7600ac63f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7600ac63f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7aa69b93f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7aa69b93f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aa69b93f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7aa69b93f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7aa69b93f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7aa69b93f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7aa69b93f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7aa69b93f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7aa69b93f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7aa69b93f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5158d5a3ec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5158d5a3ec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aa69b93f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aa69b93f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aa69b93f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aa69b93f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aa69b93f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aa69b93f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36.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49.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39.png"/><Relationship Id="rId5" Type="http://schemas.openxmlformats.org/officeDocument/2006/relationships/image" Target="../media/image6.png"/><Relationship Id="rId6"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jpg"/><Relationship Id="rId4" Type="http://schemas.openxmlformats.org/officeDocument/2006/relationships/image" Target="../media/image5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61.jpg"/><Relationship Id="rId4" Type="http://schemas.openxmlformats.org/officeDocument/2006/relationships/hyperlink" Target="https://www.figma.com/file/SDFraMW5228cog2y6BlagO/FigJam-Basics?type=whiteboard&amp;node-id=0%3A1&amp;t=PXbtizb8FXIlfE6m-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jp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jpg"/><Relationship Id="rId4"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4.jpg"/><Relationship Id="rId4"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jpg"/><Relationship Id="rId4" Type="http://schemas.openxmlformats.org/officeDocument/2006/relationships/image" Target="../media/image5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4.jpg"/><Relationship Id="rId4" Type="http://schemas.openxmlformats.org/officeDocument/2006/relationships/image" Target="../media/image5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4.jpg"/><Relationship Id="rId4" Type="http://schemas.openxmlformats.org/officeDocument/2006/relationships/image" Target="../media/image6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hyperlink" Target="https://www.figma.com/file/SDFraMW5228cog2y6BlagO/FigJam-Basics?type=whiteboard&amp;node-id=0%3A1&amp;t=PXbtizb8FXIlfE6m-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475" l="0" r="0" t="475"/>
          <a:stretch/>
        </p:blipFill>
        <p:spPr>
          <a:xfrm flipH="1">
            <a:off x="2214592" y="0"/>
            <a:ext cx="6929406" cy="5143499"/>
          </a:xfrm>
          <a:prstGeom prst="rect">
            <a:avLst/>
          </a:prstGeom>
          <a:noFill/>
          <a:ln>
            <a:noFill/>
          </a:ln>
        </p:spPr>
      </p:pic>
      <p:pic>
        <p:nvPicPr>
          <p:cNvPr id="120" name="Google Shape;120;p22"/>
          <p:cNvPicPr preferRelativeResize="0"/>
          <p:nvPr/>
        </p:nvPicPr>
        <p:blipFill>
          <a:blip r:embed="rId4">
            <a:alphaModFix/>
          </a:blip>
          <a:stretch>
            <a:fillRect/>
          </a:stretch>
        </p:blipFill>
        <p:spPr>
          <a:xfrm>
            <a:off x="1543696" y="0"/>
            <a:ext cx="7728456" cy="5143499"/>
          </a:xfrm>
          <a:prstGeom prst="rect">
            <a:avLst/>
          </a:prstGeom>
          <a:noFill/>
          <a:ln>
            <a:noFill/>
          </a:ln>
        </p:spPr>
      </p:pic>
      <p:sp>
        <p:nvSpPr>
          <p:cNvPr id="121" name="Google Shape;121;p22"/>
          <p:cNvSpPr/>
          <p:nvPr/>
        </p:nvSpPr>
        <p:spPr>
          <a:xfrm flipH="1" rot="-5400000">
            <a:off x="7024200" y="2086500"/>
            <a:ext cx="401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rot="5400000">
            <a:off x="1734150" y="-985575"/>
            <a:ext cx="4053000" cy="63312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idx="1" type="subTitle"/>
          </p:nvPr>
        </p:nvSpPr>
        <p:spPr>
          <a:xfrm>
            <a:off x="1039575" y="1425125"/>
            <a:ext cx="5553900" cy="24144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b="1" lang="es" sz="1400">
                <a:solidFill>
                  <a:schemeClr val="lt1"/>
                </a:solidFill>
                <a:latin typeface="Arial"/>
                <a:ea typeface="Arial"/>
                <a:cs typeface="Arial"/>
                <a:sym typeface="Arial"/>
              </a:rPr>
              <a:t>How Might We:</a:t>
            </a:r>
            <a:r>
              <a:rPr lang="es" sz="1400">
                <a:solidFill>
                  <a:schemeClr val="lt1"/>
                </a:solidFill>
                <a:latin typeface="Arial"/>
                <a:ea typeface="Arial"/>
                <a:cs typeface="Arial"/>
                <a:sym typeface="Arial"/>
              </a:rPr>
              <a:t> How might we enable creators to make more engaging content faster for a wider audience than they already do?</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rPr b="1" lang="es" sz="1400">
                <a:solidFill>
                  <a:schemeClr val="lt1"/>
                </a:solidFill>
                <a:latin typeface="Arial"/>
                <a:ea typeface="Arial"/>
                <a:cs typeface="Arial"/>
                <a:sym typeface="Arial"/>
              </a:rPr>
              <a:t>HMW Company:</a:t>
            </a:r>
            <a:r>
              <a:rPr lang="es" sz="1400">
                <a:solidFill>
                  <a:schemeClr val="lt1"/>
                </a:solidFill>
                <a:latin typeface="Arial"/>
                <a:ea typeface="Arial"/>
                <a:cs typeface="Arial"/>
                <a:sym typeface="Arial"/>
              </a:rPr>
              <a:t> Audible</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rPr b="1" lang="es" sz="1400">
                <a:solidFill>
                  <a:schemeClr val="lt1"/>
                </a:solidFill>
                <a:latin typeface="Arial"/>
                <a:ea typeface="Arial"/>
                <a:cs typeface="Arial"/>
                <a:sym typeface="Arial"/>
              </a:rPr>
              <a:t>Teammates:</a:t>
            </a:r>
            <a:r>
              <a:rPr lang="es" sz="1400">
                <a:solidFill>
                  <a:schemeClr val="lt1"/>
                </a:solidFill>
                <a:latin typeface="Arial"/>
                <a:ea typeface="Arial"/>
                <a:cs typeface="Arial"/>
                <a:sym typeface="Arial"/>
              </a:rPr>
              <a:t> Rei Chen (rc884), Sriya Challa (sc2677), Ruoqi Hua (rh693), Kazim Jafri (khj23), Maxi De Rito (mnd47)</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rPr b="1" lang="es" sz="1400">
                <a:solidFill>
                  <a:schemeClr val="lt1"/>
                </a:solidFill>
                <a:latin typeface="Arial"/>
                <a:ea typeface="Arial"/>
                <a:cs typeface="Arial"/>
                <a:sym typeface="Arial"/>
              </a:rPr>
              <a:t>Industries Researched:</a:t>
            </a:r>
            <a:r>
              <a:rPr lang="es" sz="1400">
                <a:solidFill>
                  <a:schemeClr val="lt1"/>
                </a:solidFill>
                <a:latin typeface="Arial"/>
                <a:ea typeface="Arial"/>
                <a:cs typeface="Arial"/>
                <a:sym typeface="Arial"/>
              </a:rPr>
              <a:t> Content Creators Tools (Audio, Video and other)</a:t>
            </a:r>
            <a:endParaRPr b="1" sz="1400">
              <a:solidFill>
                <a:schemeClr val="lt1"/>
              </a:solidFill>
              <a:latin typeface="Livvic"/>
              <a:ea typeface="Livvic"/>
              <a:cs typeface="Livvic"/>
              <a:sym typeface="Livvic"/>
            </a:endParaRPr>
          </a:p>
        </p:txBody>
      </p:sp>
      <p:sp>
        <p:nvSpPr>
          <p:cNvPr id="124" name="Google Shape;124;p22"/>
          <p:cNvSpPr txBox="1"/>
          <p:nvPr>
            <p:ph type="ctrTitle"/>
          </p:nvPr>
        </p:nvSpPr>
        <p:spPr>
          <a:xfrm>
            <a:off x="1018575" y="-492550"/>
            <a:ext cx="55959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Industry Research</a:t>
            </a:r>
            <a:endParaRPr>
              <a:solidFill>
                <a:schemeClr val="lt1"/>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1"/>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1"/>
          <p:cNvPicPr preferRelativeResize="0"/>
          <p:nvPr/>
        </p:nvPicPr>
        <p:blipFill>
          <a:blip r:embed="rId4">
            <a:alphaModFix/>
          </a:blip>
          <a:stretch>
            <a:fillRect/>
          </a:stretch>
        </p:blipFill>
        <p:spPr>
          <a:xfrm>
            <a:off x="0" y="0"/>
            <a:ext cx="9144003" cy="5143501"/>
          </a:xfrm>
          <a:prstGeom prst="rect">
            <a:avLst/>
          </a:prstGeom>
          <a:noFill/>
          <a:ln>
            <a:noFill/>
          </a:ln>
        </p:spPr>
      </p:pic>
      <p:sp>
        <p:nvSpPr>
          <p:cNvPr id="236" name="Google Shape;236;p31"/>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txBox="1"/>
          <p:nvPr>
            <p:ph type="title"/>
          </p:nvPr>
        </p:nvSpPr>
        <p:spPr>
          <a:xfrm>
            <a:off x="2445000" y="1671900"/>
            <a:ext cx="4254000" cy="11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IMAGE CONTENT</a:t>
            </a:r>
            <a:endParaRPr>
              <a:solidFill>
                <a:schemeClr val="lt1"/>
              </a:solidFill>
            </a:endParaRPr>
          </a:p>
        </p:txBody>
      </p:sp>
      <p:sp>
        <p:nvSpPr>
          <p:cNvPr id="239" name="Google Shape;239;p31"/>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pic>
        <p:nvPicPr>
          <p:cNvPr id="246" name="Google Shape;246;p32"/>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247" name="Google Shape;247;p32"/>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Incumbents</a:t>
            </a:r>
            <a:endParaRPr/>
          </a:p>
        </p:txBody>
      </p:sp>
      <p:sp>
        <p:nvSpPr>
          <p:cNvPr id="248" name="Google Shape;248;p32"/>
          <p:cNvSpPr txBox="1"/>
          <p:nvPr/>
        </p:nvSpPr>
        <p:spPr>
          <a:xfrm>
            <a:off x="1285200" y="1087200"/>
            <a:ext cx="4795200" cy="335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Photoshop (Adobe): </a:t>
            </a:r>
            <a:r>
              <a:rPr lang="es" sz="1100"/>
              <a:t>professional image editing software. It is the industry standard for image editing and offers a wide range of features for creating, editing, and manipulating images.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Lightroom (Adobe):</a:t>
            </a:r>
            <a:r>
              <a:rPr lang="es" sz="1100"/>
              <a:t> photo management and editing software. Designed for photographers to organize, edit, and share their photos.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GIMP: </a:t>
            </a:r>
            <a:r>
              <a:rPr lang="es" sz="1100"/>
              <a:t>free and open-source image editing software. Popular choice for hobbyists and budget-minded users.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Affinity Photo: </a:t>
            </a:r>
            <a:r>
              <a:rPr lang="es" sz="1100"/>
              <a:t>paid image editing software. It is a popular choice for users who are looking for an alternative to Adobe Photoshop.</a:t>
            </a:r>
            <a:endParaRPr sz="1100"/>
          </a:p>
        </p:txBody>
      </p:sp>
      <p:sp>
        <p:nvSpPr>
          <p:cNvPr id="249" name="Google Shape;249;p32"/>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2"/>
          <p:cNvPicPr preferRelativeResize="0"/>
          <p:nvPr/>
        </p:nvPicPr>
        <p:blipFill>
          <a:blip r:embed="rId4">
            <a:alphaModFix/>
          </a:blip>
          <a:stretch>
            <a:fillRect/>
          </a:stretch>
        </p:blipFill>
        <p:spPr>
          <a:xfrm>
            <a:off x="725083" y="1245863"/>
            <a:ext cx="439200" cy="431880"/>
          </a:xfrm>
          <a:prstGeom prst="rect">
            <a:avLst/>
          </a:prstGeom>
          <a:noFill/>
          <a:ln>
            <a:noFill/>
          </a:ln>
        </p:spPr>
      </p:pic>
      <p:pic>
        <p:nvPicPr>
          <p:cNvPr id="252" name="Google Shape;252;p32"/>
          <p:cNvPicPr preferRelativeResize="0"/>
          <p:nvPr/>
        </p:nvPicPr>
        <p:blipFill>
          <a:blip r:embed="rId5">
            <a:alphaModFix/>
          </a:blip>
          <a:stretch>
            <a:fillRect/>
          </a:stretch>
        </p:blipFill>
        <p:spPr>
          <a:xfrm>
            <a:off x="725063" y="1933075"/>
            <a:ext cx="439200" cy="431880"/>
          </a:xfrm>
          <a:prstGeom prst="rect">
            <a:avLst/>
          </a:prstGeom>
          <a:noFill/>
          <a:ln>
            <a:noFill/>
          </a:ln>
        </p:spPr>
      </p:pic>
      <p:pic>
        <p:nvPicPr>
          <p:cNvPr id="253" name="Google Shape;253;p32"/>
          <p:cNvPicPr preferRelativeResize="0"/>
          <p:nvPr/>
        </p:nvPicPr>
        <p:blipFill>
          <a:blip r:embed="rId6">
            <a:alphaModFix/>
          </a:blip>
          <a:stretch>
            <a:fillRect/>
          </a:stretch>
        </p:blipFill>
        <p:spPr>
          <a:xfrm>
            <a:off x="674663" y="2493438"/>
            <a:ext cx="540000" cy="540000"/>
          </a:xfrm>
          <a:prstGeom prst="rect">
            <a:avLst/>
          </a:prstGeom>
          <a:noFill/>
          <a:ln>
            <a:noFill/>
          </a:ln>
        </p:spPr>
      </p:pic>
      <p:pic>
        <p:nvPicPr>
          <p:cNvPr id="254" name="Google Shape;254;p32"/>
          <p:cNvPicPr preferRelativeResize="0"/>
          <p:nvPr/>
        </p:nvPicPr>
        <p:blipFill>
          <a:blip r:embed="rId7">
            <a:alphaModFix/>
          </a:blip>
          <a:stretch>
            <a:fillRect/>
          </a:stretch>
        </p:blipFill>
        <p:spPr>
          <a:xfrm>
            <a:off x="674675" y="3033450"/>
            <a:ext cx="540000" cy="54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pic>
        <p:nvPicPr>
          <p:cNvPr id="259" name="Google Shape;259;p33"/>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260" name="Google Shape;260;p33"/>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Challengers</a:t>
            </a:r>
            <a:endParaRPr/>
          </a:p>
        </p:txBody>
      </p:sp>
      <p:sp>
        <p:nvSpPr>
          <p:cNvPr id="261" name="Google Shape;261;p33"/>
          <p:cNvSpPr txBox="1"/>
          <p:nvPr/>
        </p:nvSpPr>
        <p:spPr>
          <a:xfrm>
            <a:off x="1285200" y="1087200"/>
            <a:ext cx="4795200" cy="341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Canva: </a:t>
            </a:r>
            <a:r>
              <a:rPr lang="es" sz="1100"/>
              <a:t>cloud-based graphic design platform that can also be used for image editing. It offers a variety of templates and features for creating visually appealing images.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VSCO: </a:t>
            </a:r>
            <a:r>
              <a:rPr lang="es" sz="1100"/>
              <a:t>photo editing app for mobile devices that offers a variety of filters and editing tools for creating stylized images.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Snapseed (Google):</a:t>
            </a:r>
            <a:r>
              <a:rPr lang="es" sz="1100"/>
              <a:t> photo editing app for mobile devices that offers a variety of tools for editing and enhancing images.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Picsart: </a:t>
            </a:r>
            <a:r>
              <a:rPr lang="es" sz="1100"/>
              <a:t>photo editing app for mobile devices. It offers tools for editing and enhancing images, as well as the ability to create collages and memes.</a:t>
            </a:r>
            <a:endParaRPr sz="1100"/>
          </a:p>
        </p:txBody>
      </p:sp>
      <p:sp>
        <p:nvSpPr>
          <p:cNvPr id="262" name="Google Shape;262;p33"/>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3"/>
          <p:cNvPicPr preferRelativeResize="0"/>
          <p:nvPr/>
        </p:nvPicPr>
        <p:blipFill>
          <a:blip r:embed="rId4">
            <a:alphaModFix/>
          </a:blip>
          <a:stretch>
            <a:fillRect/>
          </a:stretch>
        </p:blipFill>
        <p:spPr>
          <a:xfrm>
            <a:off x="574075" y="1166125"/>
            <a:ext cx="704881" cy="396000"/>
          </a:xfrm>
          <a:prstGeom prst="rect">
            <a:avLst/>
          </a:prstGeom>
          <a:noFill/>
          <a:ln>
            <a:noFill/>
          </a:ln>
        </p:spPr>
      </p:pic>
      <p:pic>
        <p:nvPicPr>
          <p:cNvPr id="265" name="Google Shape;265;p33"/>
          <p:cNvPicPr preferRelativeResize="0"/>
          <p:nvPr/>
        </p:nvPicPr>
        <p:blipFill>
          <a:blip r:embed="rId5">
            <a:alphaModFix/>
          </a:blip>
          <a:stretch>
            <a:fillRect/>
          </a:stretch>
        </p:blipFill>
        <p:spPr>
          <a:xfrm>
            <a:off x="689075" y="1908000"/>
            <a:ext cx="439200" cy="439200"/>
          </a:xfrm>
          <a:prstGeom prst="rect">
            <a:avLst/>
          </a:prstGeom>
          <a:noFill/>
          <a:ln>
            <a:noFill/>
          </a:ln>
        </p:spPr>
      </p:pic>
      <p:pic>
        <p:nvPicPr>
          <p:cNvPr id="266" name="Google Shape;266;p33"/>
          <p:cNvPicPr preferRelativeResize="0"/>
          <p:nvPr/>
        </p:nvPicPr>
        <p:blipFill>
          <a:blip r:embed="rId6">
            <a:alphaModFix/>
          </a:blip>
          <a:stretch>
            <a:fillRect/>
          </a:stretch>
        </p:blipFill>
        <p:spPr>
          <a:xfrm>
            <a:off x="696275" y="2452500"/>
            <a:ext cx="468000" cy="468000"/>
          </a:xfrm>
          <a:prstGeom prst="rect">
            <a:avLst/>
          </a:prstGeom>
          <a:noFill/>
          <a:ln>
            <a:noFill/>
          </a:ln>
        </p:spPr>
      </p:pic>
      <p:pic>
        <p:nvPicPr>
          <p:cNvPr id="267" name="Google Shape;267;p33"/>
          <p:cNvPicPr preferRelativeResize="0"/>
          <p:nvPr/>
        </p:nvPicPr>
        <p:blipFill>
          <a:blip r:embed="rId7">
            <a:alphaModFix/>
          </a:blip>
          <a:stretch>
            <a:fillRect/>
          </a:stretch>
        </p:blipFill>
        <p:spPr>
          <a:xfrm>
            <a:off x="696265" y="3093640"/>
            <a:ext cx="468000" cy="46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273" name="Google Shape;273;p34"/>
          <p:cNvSpPr txBox="1"/>
          <p:nvPr>
            <p:ph type="title"/>
          </p:nvPr>
        </p:nvSpPr>
        <p:spPr>
          <a:xfrm>
            <a:off x="362100" y="93825"/>
            <a:ext cx="54852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Digital Challengers</a:t>
            </a:r>
            <a:endParaRPr/>
          </a:p>
        </p:txBody>
      </p:sp>
      <p:sp>
        <p:nvSpPr>
          <p:cNvPr id="274" name="Google Shape;274;p34"/>
          <p:cNvSpPr txBox="1"/>
          <p:nvPr/>
        </p:nvSpPr>
        <p:spPr>
          <a:xfrm>
            <a:off x="1239550" y="1264600"/>
            <a:ext cx="4713900" cy="345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DALL-E 2 (OpenAI): </a:t>
            </a:r>
            <a:r>
              <a:rPr lang="es" sz="1100"/>
              <a:t>large language model (LLM) chatbot that can generate realistic images from text descriptions.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Imagen (Google):</a:t>
            </a:r>
            <a:r>
              <a:rPr lang="es" sz="1100"/>
              <a:t> LLM that can generate realistic images from text descriptions.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Parti (Nvidia):</a:t>
            </a:r>
            <a:r>
              <a:rPr lang="es" sz="1100"/>
              <a:t> LLM chatbot that can generate realistic images from text descriptions.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Midjourney:</a:t>
            </a:r>
            <a:r>
              <a:rPr lang="es" sz="1100"/>
              <a:t> </a:t>
            </a:r>
            <a:r>
              <a:rPr lang="es" sz="1100"/>
              <a:t>LLM chatbot that can generate realistic images from text descriptions.</a:t>
            </a:r>
            <a:endParaRPr sz="1100"/>
          </a:p>
          <a:p>
            <a:pPr indent="0" lvl="0" marL="0" marR="1087200" rtl="0" algn="l">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Craiyon (Wombo):</a:t>
            </a:r>
            <a:r>
              <a:rPr lang="es" sz="1100"/>
              <a:t> LLM chatbot that can generate realistic images from text descriptions.</a:t>
            </a:r>
            <a:endParaRPr sz="1100"/>
          </a:p>
        </p:txBody>
      </p:sp>
      <p:sp>
        <p:nvSpPr>
          <p:cNvPr id="275" name="Google Shape;275;p34"/>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4"/>
          <p:cNvPicPr preferRelativeResize="0"/>
          <p:nvPr/>
        </p:nvPicPr>
        <p:blipFill>
          <a:blip r:embed="rId4">
            <a:alphaModFix/>
          </a:blip>
          <a:stretch>
            <a:fillRect/>
          </a:stretch>
        </p:blipFill>
        <p:spPr>
          <a:xfrm>
            <a:off x="673250" y="3055675"/>
            <a:ext cx="390850" cy="326075"/>
          </a:xfrm>
          <a:prstGeom prst="rect">
            <a:avLst/>
          </a:prstGeom>
          <a:noFill/>
          <a:ln>
            <a:noFill/>
          </a:ln>
        </p:spPr>
      </p:pic>
      <p:pic>
        <p:nvPicPr>
          <p:cNvPr id="278" name="Google Shape;278;p34"/>
          <p:cNvPicPr preferRelativeResize="0"/>
          <p:nvPr/>
        </p:nvPicPr>
        <p:blipFill>
          <a:blip r:embed="rId5">
            <a:alphaModFix/>
          </a:blip>
          <a:stretch>
            <a:fillRect/>
          </a:stretch>
        </p:blipFill>
        <p:spPr>
          <a:xfrm>
            <a:off x="414913" y="3676325"/>
            <a:ext cx="965182" cy="326075"/>
          </a:xfrm>
          <a:prstGeom prst="rect">
            <a:avLst/>
          </a:prstGeom>
          <a:noFill/>
          <a:ln>
            <a:noFill/>
          </a:ln>
        </p:spPr>
      </p:pic>
      <p:pic>
        <p:nvPicPr>
          <p:cNvPr id="279" name="Google Shape;279;p34"/>
          <p:cNvPicPr preferRelativeResize="0"/>
          <p:nvPr/>
        </p:nvPicPr>
        <p:blipFill>
          <a:blip r:embed="rId6">
            <a:alphaModFix/>
          </a:blip>
          <a:stretch>
            <a:fillRect/>
          </a:stretch>
        </p:blipFill>
        <p:spPr>
          <a:xfrm>
            <a:off x="609976" y="2517575"/>
            <a:ext cx="457902" cy="337844"/>
          </a:xfrm>
          <a:prstGeom prst="rect">
            <a:avLst/>
          </a:prstGeom>
          <a:noFill/>
          <a:ln>
            <a:noFill/>
          </a:ln>
        </p:spPr>
      </p:pic>
      <p:pic>
        <p:nvPicPr>
          <p:cNvPr id="280" name="Google Shape;280;p34"/>
          <p:cNvPicPr preferRelativeResize="0"/>
          <p:nvPr/>
        </p:nvPicPr>
        <p:blipFill>
          <a:blip r:embed="rId7">
            <a:alphaModFix/>
          </a:blip>
          <a:stretch>
            <a:fillRect/>
          </a:stretch>
        </p:blipFill>
        <p:spPr>
          <a:xfrm>
            <a:off x="549207" y="1923926"/>
            <a:ext cx="638950" cy="425849"/>
          </a:xfrm>
          <a:prstGeom prst="rect">
            <a:avLst/>
          </a:prstGeom>
          <a:noFill/>
          <a:ln>
            <a:noFill/>
          </a:ln>
        </p:spPr>
      </p:pic>
      <p:pic>
        <p:nvPicPr>
          <p:cNvPr id="281" name="Google Shape;281;p34"/>
          <p:cNvPicPr preferRelativeResize="0"/>
          <p:nvPr/>
        </p:nvPicPr>
        <p:blipFill>
          <a:blip r:embed="rId8">
            <a:alphaModFix/>
          </a:blip>
          <a:stretch>
            <a:fillRect/>
          </a:stretch>
        </p:blipFill>
        <p:spPr>
          <a:xfrm>
            <a:off x="554486" y="1441375"/>
            <a:ext cx="686050" cy="21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5"/>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5"/>
          <p:cNvPicPr preferRelativeResize="0"/>
          <p:nvPr/>
        </p:nvPicPr>
        <p:blipFill>
          <a:blip r:embed="rId4">
            <a:alphaModFix/>
          </a:blip>
          <a:stretch>
            <a:fillRect/>
          </a:stretch>
        </p:blipFill>
        <p:spPr>
          <a:xfrm>
            <a:off x="0" y="0"/>
            <a:ext cx="9144003" cy="5143501"/>
          </a:xfrm>
          <a:prstGeom prst="rect">
            <a:avLst/>
          </a:prstGeom>
          <a:noFill/>
          <a:ln>
            <a:noFill/>
          </a:ln>
        </p:spPr>
      </p:pic>
      <p:sp>
        <p:nvSpPr>
          <p:cNvPr id="289" name="Google Shape;289;p35"/>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ph type="title"/>
          </p:nvPr>
        </p:nvSpPr>
        <p:spPr>
          <a:xfrm>
            <a:off x="2445000" y="1671900"/>
            <a:ext cx="4254000" cy="11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TEXT CONTENT</a:t>
            </a:r>
            <a:endParaRPr>
              <a:solidFill>
                <a:schemeClr val="lt1"/>
              </a:solidFill>
            </a:endParaRPr>
          </a:p>
        </p:txBody>
      </p:sp>
      <p:sp>
        <p:nvSpPr>
          <p:cNvPr id="292" name="Google Shape;292;p35"/>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pic>
        <p:nvPicPr>
          <p:cNvPr id="299" name="Google Shape;299;p36"/>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300" name="Google Shape;300;p36"/>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Incumbents</a:t>
            </a:r>
            <a:endParaRPr/>
          </a:p>
        </p:txBody>
      </p:sp>
      <p:sp>
        <p:nvSpPr>
          <p:cNvPr id="301" name="Google Shape;301;p36"/>
          <p:cNvSpPr txBox="1"/>
          <p:nvPr/>
        </p:nvSpPr>
        <p:spPr>
          <a:xfrm>
            <a:off x="1285200" y="1087200"/>
            <a:ext cx="4795200" cy="335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Microsoft Word:</a:t>
            </a:r>
            <a:r>
              <a:rPr lang="es" sz="1100"/>
              <a:t> word processing software. It is the industry standard for word processing and offers a wide range of features for creating, editing, and formatting text documents.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InDesign (Adobe):</a:t>
            </a:r>
            <a:r>
              <a:rPr lang="es" sz="1100"/>
              <a:t> desktop publishing software. It is designed for creating and designing complex documents, such as magazines, brochures, and books.</a:t>
            </a:r>
            <a:endParaRPr sz="1100"/>
          </a:p>
          <a:p>
            <a:pPr indent="0" lvl="0" marL="0" rtl="0" algn="just">
              <a:lnSpc>
                <a:spcPct val="115000"/>
              </a:lnSpc>
              <a:spcBef>
                <a:spcPts val="0"/>
              </a:spcBef>
              <a:spcAft>
                <a:spcPts val="0"/>
              </a:spcAft>
              <a:buNone/>
            </a:pPr>
            <a:r>
              <a:t/>
            </a:r>
            <a:endParaRPr sz="1100"/>
          </a:p>
        </p:txBody>
      </p:sp>
      <p:sp>
        <p:nvSpPr>
          <p:cNvPr id="302" name="Google Shape;302;p36"/>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6"/>
          <p:cNvPicPr preferRelativeResize="0"/>
          <p:nvPr/>
        </p:nvPicPr>
        <p:blipFill>
          <a:blip r:embed="rId4">
            <a:alphaModFix/>
          </a:blip>
          <a:stretch>
            <a:fillRect/>
          </a:stretch>
        </p:blipFill>
        <p:spPr>
          <a:xfrm>
            <a:off x="725088" y="1234675"/>
            <a:ext cx="439200" cy="406260"/>
          </a:xfrm>
          <a:prstGeom prst="rect">
            <a:avLst/>
          </a:prstGeom>
          <a:noFill/>
          <a:ln>
            <a:noFill/>
          </a:ln>
        </p:spPr>
      </p:pic>
      <p:pic>
        <p:nvPicPr>
          <p:cNvPr id="305" name="Google Shape;305;p36"/>
          <p:cNvPicPr preferRelativeResize="0"/>
          <p:nvPr/>
        </p:nvPicPr>
        <p:blipFill>
          <a:blip r:embed="rId5">
            <a:alphaModFix/>
          </a:blip>
          <a:stretch>
            <a:fillRect/>
          </a:stretch>
        </p:blipFill>
        <p:spPr>
          <a:xfrm>
            <a:off x="725063" y="1984325"/>
            <a:ext cx="439200" cy="4282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pic>
        <p:nvPicPr>
          <p:cNvPr id="310" name="Google Shape;310;p37"/>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311" name="Google Shape;311;p37"/>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Challengers</a:t>
            </a:r>
            <a:endParaRPr/>
          </a:p>
        </p:txBody>
      </p:sp>
      <p:sp>
        <p:nvSpPr>
          <p:cNvPr id="312" name="Google Shape;312;p37"/>
          <p:cNvSpPr txBox="1"/>
          <p:nvPr/>
        </p:nvSpPr>
        <p:spPr>
          <a:xfrm>
            <a:off x="1285200" y="1087200"/>
            <a:ext cx="4795200" cy="341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Google Docs: </a:t>
            </a:r>
            <a:r>
              <a:rPr lang="es" sz="1100"/>
              <a:t>cloud-based word processing software. It is a popular choice for users who want to collaborate on documents online.</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Canva: </a:t>
            </a:r>
            <a:r>
              <a:rPr lang="es" sz="1100"/>
              <a:t>cloud-based graphic design platform that can also be used for text editing. It offers a variety of templates and features for creating visually appealing text documents.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Grammarly:</a:t>
            </a:r>
            <a:r>
              <a:rPr lang="es" sz="1100"/>
              <a:t> AI-powered writing assistant. It can help users to improve their grammar, spelling, and punctuation.</a:t>
            </a:r>
            <a:endParaRPr sz="1100"/>
          </a:p>
        </p:txBody>
      </p:sp>
      <p:sp>
        <p:nvSpPr>
          <p:cNvPr id="313" name="Google Shape;313;p37"/>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7"/>
          <p:cNvPicPr preferRelativeResize="0"/>
          <p:nvPr/>
        </p:nvPicPr>
        <p:blipFill>
          <a:blip r:embed="rId4">
            <a:alphaModFix/>
          </a:blip>
          <a:stretch>
            <a:fillRect/>
          </a:stretch>
        </p:blipFill>
        <p:spPr>
          <a:xfrm>
            <a:off x="692688" y="1149163"/>
            <a:ext cx="504000" cy="504000"/>
          </a:xfrm>
          <a:prstGeom prst="rect">
            <a:avLst/>
          </a:prstGeom>
          <a:noFill/>
          <a:ln>
            <a:noFill/>
          </a:ln>
        </p:spPr>
      </p:pic>
      <p:pic>
        <p:nvPicPr>
          <p:cNvPr id="316" name="Google Shape;316;p37"/>
          <p:cNvPicPr preferRelativeResize="0"/>
          <p:nvPr/>
        </p:nvPicPr>
        <p:blipFill>
          <a:blip r:embed="rId5">
            <a:alphaModFix/>
          </a:blip>
          <a:stretch>
            <a:fillRect/>
          </a:stretch>
        </p:blipFill>
        <p:spPr>
          <a:xfrm>
            <a:off x="592238" y="1811825"/>
            <a:ext cx="704881" cy="396000"/>
          </a:xfrm>
          <a:prstGeom prst="rect">
            <a:avLst/>
          </a:prstGeom>
          <a:noFill/>
          <a:ln>
            <a:noFill/>
          </a:ln>
        </p:spPr>
      </p:pic>
      <p:pic>
        <p:nvPicPr>
          <p:cNvPr id="317" name="Google Shape;317;p37"/>
          <p:cNvPicPr preferRelativeResize="0"/>
          <p:nvPr/>
        </p:nvPicPr>
        <p:blipFill>
          <a:blip r:embed="rId6">
            <a:alphaModFix/>
          </a:blip>
          <a:stretch>
            <a:fillRect/>
          </a:stretch>
        </p:blipFill>
        <p:spPr>
          <a:xfrm>
            <a:off x="584663" y="2398863"/>
            <a:ext cx="720000" cy="7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pic>
        <p:nvPicPr>
          <p:cNvPr id="322" name="Google Shape;322;p38"/>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323" name="Google Shape;323;p38"/>
          <p:cNvSpPr txBox="1"/>
          <p:nvPr>
            <p:ph type="title"/>
          </p:nvPr>
        </p:nvSpPr>
        <p:spPr>
          <a:xfrm>
            <a:off x="362100" y="93825"/>
            <a:ext cx="54852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Digital Challengers</a:t>
            </a:r>
            <a:endParaRPr/>
          </a:p>
        </p:txBody>
      </p:sp>
      <p:sp>
        <p:nvSpPr>
          <p:cNvPr id="324" name="Google Shape;324;p38"/>
          <p:cNvSpPr txBox="1"/>
          <p:nvPr/>
        </p:nvSpPr>
        <p:spPr>
          <a:xfrm>
            <a:off x="1285200" y="1087200"/>
            <a:ext cx="4795200" cy="345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ChatGPT (OpenAi):</a:t>
            </a:r>
            <a:r>
              <a:rPr lang="es" sz="1100"/>
              <a:t> It is one of the most powerful language models ever created, and it can generate text, translate languages, write different kinds of creative content, and answer your questions in an informative way. Is still under development, but it has the potential to revolutionize the way we interact with computers.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Jasper (AppSumo): </a:t>
            </a:r>
            <a:r>
              <a:rPr lang="es" sz="1100"/>
              <a:t>LLM chatbot that can generate text, translate languages, write different kinds of creative content, and answer your questions in an informative way.</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LaMDA</a:t>
            </a:r>
            <a:r>
              <a:rPr b="1" lang="es" sz="1100"/>
              <a:t> (Google):</a:t>
            </a:r>
            <a:r>
              <a:rPr lang="es" sz="1100"/>
              <a:t> is similar to GPT-3 in terms of its capabilities, but it is specifically designed to be informative and comprehensive. LaMDA can answer your questions in an informative way, even if they are open-ended, challenging, or strange.</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Jarvis</a:t>
            </a:r>
            <a:r>
              <a:rPr b="1" lang="es" sz="1100"/>
              <a:t>:</a:t>
            </a:r>
            <a:r>
              <a:rPr lang="es" sz="1100"/>
              <a:t> LLM chatbot developed similar to GPT and LaMDA in terms of its capabilities, but it is specifically designed to be used for business purposes.</a:t>
            </a:r>
            <a:endParaRPr sz="1100"/>
          </a:p>
        </p:txBody>
      </p:sp>
      <p:sp>
        <p:nvSpPr>
          <p:cNvPr id="325" name="Google Shape;325;p38"/>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38"/>
          <p:cNvPicPr preferRelativeResize="0"/>
          <p:nvPr/>
        </p:nvPicPr>
        <p:blipFill>
          <a:blip r:embed="rId4">
            <a:alphaModFix/>
          </a:blip>
          <a:stretch>
            <a:fillRect/>
          </a:stretch>
        </p:blipFill>
        <p:spPr>
          <a:xfrm>
            <a:off x="725063" y="1222513"/>
            <a:ext cx="439200" cy="439200"/>
          </a:xfrm>
          <a:prstGeom prst="rect">
            <a:avLst/>
          </a:prstGeom>
          <a:noFill/>
          <a:ln>
            <a:noFill/>
          </a:ln>
        </p:spPr>
      </p:pic>
      <p:pic>
        <p:nvPicPr>
          <p:cNvPr id="328" name="Google Shape;328;p38"/>
          <p:cNvPicPr preferRelativeResize="0"/>
          <p:nvPr/>
        </p:nvPicPr>
        <p:blipFill>
          <a:blip r:embed="rId5">
            <a:alphaModFix/>
          </a:blip>
          <a:stretch>
            <a:fillRect/>
          </a:stretch>
        </p:blipFill>
        <p:spPr>
          <a:xfrm>
            <a:off x="725063" y="2352138"/>
            <a:ext cx="439200" cy="439200"/>
          </a:xfrm>
          <a:prstGeom prst="rect">
            <a:avLst/>
          </a:prstGeom>
          <a:noFill/>
          <a:ln>
            <a:noFill/>
          </a:ln>
        </p:spPr>
      </p:pic>
      <p:pic>
        <p:nvPicPr>
          <p:cNvPr id="329" name="Google Shape;329;p38"/>
          <p:cNvPicPr preferRelativeResize="0"/>
          <p:nvPr/>
        </p:nvPicPr>
        <p:blipFill>
          <a:blip r:embed="rId6">
            <a:alphaModFix/>
          </a:blip>
          <a:stretch>
            <a:fillRect/>
          </a:stretch>
        </p:blipFill>
        <p:spPr>
          <a:xfrm>
            <a:off x="584675" y="3213300"/>
            <a:ext cx="720000" cy="375310"/>
          </a:xfrm>
          <a:prstGeom prst="rect">
            <a:avLst/>
          </a:prstGeom>
          <a:noFill/>
          <a:ln>
            <a:noFill/>
          </a:ln>
        </p:spPr>
      </p:pic>
      <p:pic>
        <p:nvPicPr>
          <p:cNvPr id="330" name="Google Shape;330;p38"/>
          <p:cNvPicPr preferRelativeResize="0"/>
          <p:nvPr/>
        </p:nvPicPr>
        <p:blipFill>
          <a:blip r:embed="rId7">
            <a:alphaModFix/>
          </a:blip>
          <a:stretch>
            <a:fillRect/>
          </a:stretch>
        </p:blipFill>
        <p:spPr>
          <a:xfrm>
            <a:off x="717750" y="4099200"/>
            <a:ext cx="453840" cy="43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39"/>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39"/>
          <p:cNvPicPr preferRelativeResize="0"/>
          <p:nvPr/>
        </p:nvPicPr>
        <p:blipFill>
          <a:blip r:embed="rId4">
            <a:alphaModFix/>
          </a:blip>
          <a:stretch>
            <a:fillRect/>
          </a:stretch>
        </p:blipFill>
        <p:spPr>
          <a:xfrm>
            <a:off x="0" y="0"/>
            <a:ext cx="9144003" cy="5143501"/>
          </a:xfrm>
          <a:prstGeom prst="rect">
            <a:avLst/>
          </a:prstGeom>
          <a:noFill/>
          <a:ln>
            <a:noFill/>
          </a:ln>
        </p:spPr>
      </p:pic>
      <p:sp>
        <p:nvSpPr>
          <p:cNvPr id="338" name="Google Shape;338;p39"/>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txBox="1"/>
          <p:nvPr>
            <p:ph type="title"/>
          </p:nvPr>
        </p:nvSpPr>
        <p:spPr>
          <a:xfrm>
            <a:off x="2445000" y="2008800"/>
            <a:ext cx="42540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ECOSYSTEM</a:t>
            </a:r>
            <a:endParaRPr>
              <a:solidFill>
                <a:schemeClr val="lt1"/>
              </a:solidFill>
            </a:endParaRPr>
          </a:p>
        </p:txBody>
      </p:sp>
      <p:sp>
        <p:nvSpPr>
          <p:cNvPr id="341" name="Google Shape;341;p39"/>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pic>
        <p:nvPicPr>
          <p:cNvPr id="348" name="Google Shape;348;p40"/>
          <p:cNvPicPr preferRelativeResize="0"/>
          <p:nvPr/>
        </p:nvPicPr>
        <p:blipFill rotWithShape="1">
          <a:blip r:embed="rId3">
            <a:alphaModFix/>
          </a:blip>
          <a:srcRect b="0" l="32758" r="32755" t="0"/>
          <a:stretch/>
        </p:blipFill>
        <p:spPr>
          <a:xfrm>
            <a:off x="6482675" y="0"/>
            <a:ext cx="2661325" cy="5143501"/>
          </a:xfrm>
          <a:prstGeom prst="rect">
            <a:avLst/>
          </a:prstGeom>
          <a:noFill/>
          <a:ln>
            <a:noFill/>
          </a:ln>
        </p:spPr>
      </p:pic>
      <p:sp>
        <p:nvSpPr>
          <p:cNvPr id="349" name="Google Shape;349;p40"/>
          <p:cNvSpPr txBox="1"/>
          <p:nvPr>
            <p:ph idx="1" type="subTitle"/>
          </p:nvPr>
        </p:nvSpPr>
        <p:spPr>
          <a:xfrm flipH="1">
            <a:off x="732013" y="504325"/>
            <a:ext cx="5175600" cy="4246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a:solidFill>
                  <a:srgbClr val="000000"/>
                </a:solidFill>
                <a:latin typeface="Arial"/>
                <a:ea typeface="Arial"/>
                <a:cs typeface="Arial"/>
                <a:sym typeface="Arial"/>
              </a:rPr>
              <a:t>Suppliers:</a:t>
            </a:r>
            <a:endParaRPr b="1">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Hardware and software suppliers providing the necessary tools for content creation, such as Adobe, Apple, Microsoft, and camera/equipment manufacturers.</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lang="es">
                <a:solidFill>
                  <a:srgbClr val="000000"/>
                </a:solidFill>
                <a:latin typeface="Arial"/>
                <a:ea typeface="Arial"/>
                <a:cs typeface="Arial"/>
                <a:sym typeface="Arial"/>
              </a:rPr>
              <a:t>Service Providers:</a:t>
            </a:r>
            <a:endParaRPr b="1">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Cloud service providers like Amazon Web Services (AWS) or Microsoft Azure for storage and processing needs.</a:t>
            </a:r>
            <a:endParaRPr>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Streaming platforms for hosting and delivering content, such as YouTube or Vimeo.</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lang="es">
                <a:solidFill>
                  <a:srgbClr val="000000"/>
                </a:solidFill>
                <a:latin typeface="Arial"/>
                <a:ea typeface="Arial"/>
                <a:cs typeface="Arial"/>
                <a:sym typeface="Arial"/>
              </a:rPr>
              <a:t>Partners:</a:t>
            </a:r>
            <a:endParaRPr b="1">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Content creators: These are the people who use the content creator tools to create content.</a:t>
            </a:r>
            <a:endParaRPr>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Content platforms: These can include social media platforms like Facebook, Instagram or content management systems like WordPress etc. </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lang="es">
                <a:solidFill>
                  <a:srgbClr val="000000"/>
                </a:solidFill>
                <a:latin typeface="Arial"/>
                <a:ea typeface="Arial"/>
                <a:cs typeface="Arial"/>
                <a:sym typeface="Arial"/>
              </a:rPr>
              <a:t>Channel Partners:</a:t>
            </a:r>
            <a:endParaRPr b="1">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s">
                <a:solidFill>
                  <a:srgbClr val="000000"/>
                </a:solidFill>
                <a:latin typeface="Arial"/>
                <a:ea typeface="Arial"/>
                <a:cs typeface="Arial"/>
                <a:sym typeface="Arial"/>
              </a:rPr>
              <a:t>Resellers and distributors who sell content creation software or equipment, like Best Buy or B&amp;H Photo Video.</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lang="es">
                <a:solidFill>
                  <a:srgbClr val="000000"/>
                </a:solidFill>
                <a:latin typeface="Arial"/>
                <a:ea typeface="Arial"/>
                <a:cs typeface="Arial"/>
                <a:sym typeface="Arial"/>
              </a:rPr>
              <a:t>Investors:</a:t>
            </a:r>
            <a:r>
              <a:rPr lang="es">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Strategic Investors like companies within the media and entertainment industry. </a:t>
            </a:r>
            <a:endParaRPr>
              <a:solidFill>
                <a:srgbClr val="000000"/>
              </a:solidFill>
              <a:latin typeface="Arial"/>
              <a:ea typeface="Arial"/>
              <a:cs typeface="Arial"/>
              <a:sym typeface="Arial"/>
            </a:endParaRPr>
          </a:p>
        </p:txBody>
      </p:sp>
      <p:sp>
        <p:nvSpPr>
          <p:cNvPr id="350" name="Google Shape;350;p40"/>
          <p:cNvSpPr txBox="1"/>
          <p:nvPr>
            <p:ph type="title"/>
          </p:nvPr>
        </p:nvSpPr>
        <p:spPr>
          <a:xfrm>
            <a:off x="76775" y="-136500"/>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PLAYERS: Ecosystem </a:t>
            </a:r>
            <a:endParaRPr/>
          </a:p>
        </p:txBody>
      </p:sp>
      <p:sp>
        <p:nvSpPr>
          <p:cNvPr id="351" name="Google Shape;351;p40"/>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3"/>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3"/>
          <p:cNvPicPr preferRelativeResize="0"/>
          <p:nvPr/>
        </p:nvPicPr>
        <p:blipFill>
          <a:blip r:embed="rId4">
            <a:alphaModFix/>
          </a:blip>
          <a:stretch>
            <a:fillRect/>
          </a:stretch>
        </p:blipFill>
        <p:spPr>
          <a:xfrm>
            <a:off x="0" y="0"/>
            <a:ext cx="9144003" cy="5143501"/>
          </a:xfrm>
          <a:prstGeom prst="rect">
            <a:avLst/>
          </a:prstGeom>
          <a:noFill/>
          <a:ln>
            <a:noFill/>
          </a:ln>
        </p:spPr>
      </p:pic>
      <p:sp>
        <p:nvSpPr>
          <p:cNvPr id="132" name="Google Shape;132;p23"/>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type="title"/>
          </p:nvPr>
        </p:nvSpPr>
        <p:spPr>
          <a:xfrm>
            <a:off x="2445000" y="1671900"/>
            <a:ext cx="4254000" cy="11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VIDEO CONTENT</a:t>
            </a:r>
            <a:endParaRPr>
              <a:solidFill>
                <a:schemeClr val="lt1"/>
              </a:solidFill>
            </a:endParaRPr>
          </a:p>
        </p:txBody>
      </p:sp>
      <p:sp>
        <p:nvSpPr>
          <p:cNvPr id="135" name="Google Shape;135;p23"/>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1"/>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41"/>
          <p:cNvPicPr preferRelativeResize="0"/>
          <p:nvPr/>
        </p:nvPicPr>
        <p:blipFill rotWithShape="1">
          <a:blip r:embed="rId4">
            <a:alphaModFix/>
          </a:blip>
          <a:srcRect b="7806" l="0" r="0" t="7798"/>
          <a:stretch/>
        </p:blipFill>
        <p:spPr>
          <a:xfrm>
            <a:off x="0" y="0"/>
            <a:ext cx="9144003" cy="5143501"/>
          </a:xfrm>
          <a:prstGeom prst="rect">
            <a:avLst/>
          </a:prstGeom>
          <a:noFill/>
          <a:ln>
            <a:noFill/>
          </a:ln>
        </p:spPr>
      </p:pic>
      <p:sp>
        <p:nvSpPr>
          <p:cNvPr id="360" name="Google Shape;360;p41"/>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PROCESSES</a:t>
            </a:r>
            <a:endParaRPr>
              <a:solidFill>
                <a:schemeClr val="lt1"/>
              </a:solidFill>
            </a:endParaRPr>
          </a:p>
        </p:txBody>
      </p:sp>
      <p:sp>
        <p:nvSpPr>
          <p:cNvPr id="363" name="Google Shape;363;p41"/>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ctrTitle"/>
          </p:nvPr>
        </p:nvSpPr>
        <p:spPr>
          <a:xfrm>
            <a:off x="228595" y="1524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General Process</a:t>
            </a:r>
            <a:endParaRPr/>
          </a:p>
        </p:txBody>
      </p:sp>
      <p:sp>
        <p:nvSpPr>
          <p:cNvPr id="371" name="Google Shape;371;p42"/>
          <p:cNvSpPr/>
          <p:nvPr/>
        </p:nvSpPr>
        <p:spPr>
          <a:xfrm>
            <a:off x="335722"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2"/>
          <p:cNvCxnSpPr/>
          <p:nvPr/>
        </p:nvCxnSpPr>
        <p:spPr>
          <a:xfrm>
            <a:off x="667476" y="2568176"/>
            <a:ext cx="741600" cy="0"/>
          </a:xfrm>
          <a:prstGeom prst="straightConnector1">
            <a:avLst/>
          </a:prstGeom>
          <a:noFill/>
          <a:ln cap="flat" cmpd="sng" w="19050">
            <a:solidFill>
              <a:schemeClr val="dk1"/>
            </a:solidFill>
            <a:prstDash val="solid"/>
            <a:round/>
            <a:headEnd len="med" w="med" type="none"/>
            <a:tailEnd len="med" w="med" type="none"/>
          </a:ln>
        </p:spPr>
      </p:cxnSp>
      <p:sp>
        <p:nvSpPr>
          <p:cNvPr id="373" name="Google Shape;373;p42"/>
          <p:cNvSpPr/>
          <p:nvPr/>
        </p:nvSpPr>
        <p:spPr>
          <a:xfrm>
            <a:off x="1573974"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42"/>
          <p:cNvCxnSpPr/>
          <p:nvPr/>
        </p:nvCxnSpPr>
        <p:spPr>
          <a:xfrm>
            <a:off x="1905728" y="2568176"/>
            <a:ext cx="741600" cy="0"/>
          </a:xfrm>
          <a:prstGeom prst="straightConnector1">
            <a:avLst/>
          </a:prstGeom>
          <a:noFill/>
          <a:ln cap="flat" cmpd="sng" w="19050">
            <a:solidFill>
              <a:schemeClr val="dk1"/>
            </a:solidFill>
            <a:prstDash val="solid"/>
            <a:round/>
            <a:headEnd len="med" w="med" type="none"/>
            <a:tailEnd len="med" w="med" type="none"/>
          </a:ln>
        </p:spPr>
      </p:cxnSp>
      <p:sp>
        <p:nvSpPr>
          <p:cNvPr id="375" name="Google Shape;375;p42"/>
          <p:cNvSpPr/>
          <p:nvPr/>
        </p:nvSpPr>
        <p:spPr>
          <a:xfrm>
            <a:off x="2812226"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42"/>
          <p:cNvCxnSpPr/>
          <p:nvPr/>
        </p:nvCxnSpPr>
        <p:spPr>
          <a:xfrm>
            <a:off x="3143980" y="2568176"/>
            <a:ext cx="741600" cy="0"/>
          </a:xfrm>
          <a:prstGeom prst="straightConnector1">
            <a:avLst/>
          </a:prstGeom>
          <a:noFill/>
          <a:ln cap="flat" cmpd="sng" w="19050">
            <a:solidFill>
              <a:schemeClr val="dk1"/>
            </a:solidFill>
            <a:prstDash val="solid"/>
            <a:round/>
            <a:headEnd len="med" w="med" type="none"/>
            <a:tailEnd len="med" w="med" type="none"/>
          </a:ln>
        </p:spPr>
      </p:cxnSp>
      <p:sp>
        <p:nvSpPr>
          <p:cNvPr id="377" name="Google Shape;377;p42"/>
          <p:cNvSpPr/>
          <p:nvPr/>
        </p:nvSpPr>
        <p:spPr>
          <a:xfrm>
            <a:off x="4050478"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42"/>
          <p:cNvCxnSpPr/>
          <p:nvPr/>
        </p:nvCxnSpPr>
        <p:spPr>
          <a:xfrm>
            <a:off x="4382232" y="2568176"/>
            <a:ext cx="741600" cy="0"/>
          </a:xfrm>
          <a:prstGeom prst="straightConnector1">
            <a:avLst/>
          </a:prstGeom>
          <a:noFill/>
          <a:ln cap="flat" cmpd="sng" w="19050">
            <a:solidFill>
              <a:schemeClr val="dk1"/>
            </a:solidFill>
            <a:prstDash val="solid"/>
            <a:round/>
            <a:headEnd len="med" w="med" type="none"/>
            <a:tailEnd len="med" w="med" type="none"/>
          </a:ln>
        </p:spPr>
      </p:cxnSp>
      <p:sp>
        <p:nvSpPr>
          <p:cNvPr id="379" name="Google Shape;379;p42"/>
          <p:cNvSpPr/>
          <p:nvPr/>
        </p:nvSpPr>
        <p:spPr>
          <a:xfrm>
            <a:off x="5288730" y="2457026"/>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2"/>
          <p:cNvCxnSpPr/>
          <p:nvPr/>
        </p:nvCxnSpPr>
        <p:spPr>
          <a:xfrm>
            <a:off x="5620484" y="2568188"/>
            <a:ext cx="741600" cy="0"/>
          </a:xfrm>
          <a:prstGeom prst="straightConnector1">
            <a:avLst/>
          </a:prstGeom>
          <a:noFill/>
          <a:ln cap="flat" cmpd="sng" w="19050">
            <a:solidFill>
              <a:schemeClr val="dk1"/>
            </a:solidFill>
            <a:prstDash val="solid"/>
            <a:round/>
            <a:headEnd len="med" w="med" type="none"/>
            <a:tailEnd len="med" w="med" type="none"/>
          </a:ln>
        </p:spPr>
      </p:cxnSp>
      <p:sp>
        <p:nvSpPr>
          <p:cNvPr id="381" name="Google Shape;381;p42"/>
          <p:cNvSpPr/>
          <p:nvPr/>
        </p:nvSpPr>
        <p:spPr>
          <a:xfrm>
            <a:off x="6526982" y="2457026"/>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p:nvPr/>
        </p:nvSpPr>
        <p:spPr>
          <a:xfrm>
            <a:off x="391150" y="3570125"/>
            <a:ext cx="370200" cy="966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42"/>
          <p:cNvCxnSpPr/>
          <p:nvPr/>
        </p:nvCxnSpPr>
        <p:spPr>
          <a:xfrm rot="10800000">
            <a:off x="419141" y="2568050"/>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84" name="Google Shape;384;p42"/>
          <p:cNvSpPr/>
          <p:nvPr/>
        </p:nvSpPr>
        <p:spPr>
          <a:xfrm flipH="1" rot="10800000">
            <a:off x="1573974" y="2457025"/>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flipH="1" rot="10800000">
            <a:off x="1629401" y="667725"/>
            <a:ext cx="370200" cy="8985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42"/>
          <p:cNvCxnSpPr/>
          <p:nvPr/>
        </p:nvCxnSpPr>
        <p:spPr>
          <a:xfrm>
            <a:off x="1657393" y="947088"/>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87" name="Google Shape;387;p42"/>
          <p:cNvSpPr/>
          <p:nvPr/>
        </p:nvSpPr>
        <p:spPr>
          <a:xfrm>
            <a:off x="2812226"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2867653" y="3570125"/>
            <a:ext cx="370200" cy="966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42"/>
          <p:cNvCxnSpPr/>
          <p:nvPr/>
        </p:nvCxnSpPr>
        <p:spPr>
          <a:xfrm rot="10800000">
            <a:off x="2895644" y="2568050"/>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90" name="Google Shape;390;p42"/>
          <p:cNvSpPr/>
          <p:nvPr/>
        </p:nvSpPr>
        <p:spPr>
          <a:xfrm flipH="1" rot="10800000">
            <a:off x="4050478" y="2457025"/>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flipH="1" rot="10800000">
            <a:off x="4105905" y="667725"/>
            <a:ext cx="370200" cy="8985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42"/>
          <p:cNvCxnSpPr/>
          <p:nvPr/>
        </p:nvCxnSpPr>
        <p:spPr>
          <a:xfrm>
            <a:off x="4133896" y="947088"/>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93" name="Google Shape;393;p42"/>
          <p:cNvSpPr/>
          <p:nvPr/>
        </p:nvSpPr>
        <p:spPr>
          <a:xfrm>
            <a:off x="5288730" y="2457013"/>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5344157" y="3570125"/>
            <a:ext cx="370200" cy="966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42"/>
          <p:cNvCxnSpPr/>
          <p:nvPr/>
        </p:nvCxnSpPr>
        <p:spPr>
          <a:xfrm rot="10800000">
            <a:off x="5372148" y="2568050"/>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96" name="Google Shape;396;p42"/>
          <p:cNvSpPr/>
          <p:nvPr/>
        </p:nvSpPr>
        <p:spPr>
          <a:xfrm flipH="1" rot="10800000">
            <a:off x="6526982" y="2457025"/>
            <a:ext cx="1668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flipH="1" rot="10800000">
            <a:off x="6582409" y="667725"/>
            <a:ext cx="370200" cy="8985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42"/>
          <p:cNvCxnSpPr/>
          <p:nvPr/>
        </p:nvCxnSpPr>
        <p:spPr>
          <a:xfrm>
            <a:off x="6610400" y="947088"/>
            <a:ext cx="0" cy="1621200"/>
          </a:xfrm>
          <a:prstGeom prst="straightConnector1">
            <a:avLst/>
          </a:prstGeom>
          <a:noFill/>
          <a:ln cap="flat" cmpd="sng" w="19050">
            <a:solidFill>
              <a:schemeClr val="accent1"/>
            </a:solidFill>
            <a:prstDash val="solid"/>
            <a:round/>
            <a:headEnd len="med" w="med" type="none"/>
            <a:tailEnd len="med" w="med" type="none"/>
          </a:ln>
        </p:spPr>
      </p:cxnSp>
      <p:sp>
        <p:nvSpPr>
          <p:cNvPr id="399" name="Google Shape;399;p42"/>
          <p:cNvSpPr txBox="1"/>
          <p:nvPr/>
        </p:nvSpPr>
        <p:spPr>
          <a:xfrm>
            <a:off x="428625" y="4019225"/>
            <a:ext cx="25716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Livvic Light"/>
                <a:ea typeface="Livvic Light"/>
                <a:cs typeface="Livvic Light"/>
                <a:sym typeface="Livvic Light"/>
              </a:rPr>
              <a:t>Finding</a:t>
            </a:r>
            <a:r>
              <a:rPr lang="es" sz="1000">
                <a:latin typeface="Livvic Light"/>
                <a:ea typeface="Livvic Light"/>
                <a:cs typeface="Livvic Light"/>
                <a:sym typeface="Livvic Light"/>
              </a:rPr>
              <a:t> New Ideas, Researching Potential Future Content, </a:t>
            </a:r>
            <a:r>
              <a:rPr lang="es" sz="1000">
                <a:latin typeface="Livvic Light"/>
                <a:ea typeface="Livvic Light"/>
                <a:cs typeface="Livvic Light"/>
                <a:sym typeface="Livvic Light"/>
              </a:rPr>
              <a:t>Determining</a:t>
            </a:r>
            <a:r>
              <a:rPr lang="es" sz="1000">
                <a:latin typeface="Livvic Light"/>
                <a:ea typeface="Livvic Light"/>
                <a:cs typeface="Livvic Light"/>
                <a:sym typeface="Livvic Light"/>
              </a:rPr>
              <a:t> How to Produce Content, and Taking Feedback to Adapt Future Content to Perform Better</a:t>
            </a:r>
            <a:endParaRPr sz="1000">
              <a:solidFill>
                <a:schemeClr val="dk1"/>
              </a:solidFill>
              <a:latin typeface="Livvic Light"/>
              <a:ea typeface="Livvic Light"/>
              <a:cs typeface="Livvic Light"/>
              <a:sym typeface="Livvic Light"/>
            </a:endParaRPr>
          </a:p>
        </p:txBody>
      </p:sp>
      <p:sp>
        <p:nvSpPr>
          <p:cNvPr id="400" name="Google Shape;400;p42"/>
          <p:cNvSpPr txBox="1"/>
          <p:nvPr/>
        </p:nvSpPr>
        <p:spPr>
          <a:xfrm>
            <a:off x="409575" y="3570125"/>
            <a:ext cx="25716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500">
                <a:solidFill>
                  <a:schemeClr val="dk1"/>
                </a:solidFill>
                <a:latin typeface="Livvic"/>
                <a:ea typeface="Livvic"/>
                <a:cs typeface="Livvic"/>
                <a:sym typeface="Livvic"/>
              </a:rPr>
              <a:t>Content Research </a:t>
            </a:r>
            <a:r>
              <a:rPr b="1" lang="es" sz="900">
                <a:solidFill>
                  <a:schemeClr val="dk1"/>
                </a:solidFill>
                <a:latin typeface="Livvic"/>
                <a:ea typeface="Livvic"/>
                <a:cs typeface="Livvic"/>
                <a:sym typeface="Livvic"/>
              </a:rPr>
              <a:t>(Researching)</a:t>
            </a:r>
            <a:endParaRPr b="1" sz="900">
              <a:solidFill>
                <a:schemeClr val="dk1"/>
              </a:solidFill>
              <a:latin typeface="Livvic"/>
              <a:ea typeface="Livvic"/>
              <a:cs typeface="Livvic"/>
              <a:sym typeface="Livvic"/>
            </a:endParaRPr>
          </a:p>
        </p:txBody>
      </p:sp>
      <p:sp>
        <p:nvSpPr>
          <p:cNvPr id="401" name="Google Shape;401;p42"/>
          <p:cNvSpPr txBox="1"/>
          <p:nvPr/>
        </p:nvSpPr>
        <p:spPr>
          <a:xfrm>
            <a:off x="2886700" y="4019225"/>
            <a:ext cx="2571600" cy="82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Record Scripted or Unscripted Content, Practice Acting Out Scripts, Write Out Books or Papers, Record Audio, Livestream, or Otherwise Perform Planned Content</a:t>
            </a:r>
            <a:endParaRPr sz="1000">
              <a:latin typeface="Livvic Light"/>
              <a:ea typeface="Livvic Light"/>
              <a:cs typeface="Livvic Light"/>
              <a:sym typeface="Livvic Light"/>
            </a:endParaRPr>
          </a:p>
        </p:txBody>
      </p:sp>
      <p:sp>
        <p:nvSpPr>
          <p:cNvPr id="402" name="Google Shape;402;p42"/>
          <p:cNvSpPr txBox="1"/>
          <p:nvPr/>
        </p:nvSpPr>
        <p:spPr>
          <a:xfrm>
            <a:off x="2867650" y="3570125"/>
            <a:ext cx="25716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Livvic"/>
                <a:ea typeface="Livvic"/>
                <a:cs typeface="Livvic"/>
                <a:sym typeface="Livvic"/>
              </a:rPr>
              <a:t>Content Creation</a:t>
            </a:r>
            <a:br>
              <a:rPr b="1" lang="es" sz="1500">
                <a:solidFill>
                  <a:schemeClr val="dk1"/>
                </a:solidFill>
                <a:latin typeface="Livvic"/>
                <a:ea typeface="Livvic"/>
                <a:cs typeface="Livvic"/>
                <a:sym typeface="Livvic"/>
              </a:rPr>
            </a:br>
            <a:r>
              <a:rPr b="1" lang="es" sz="900">
                <a:solidFill>
                  <a:schemeClr val="dk1"/>
                </a:solidFill>
                <a:latin typeface="Livvic"/>
                <a:ea typeface="Livvic"/>
                <a:cs typeface="Livvic"/>
                <a:sym typeface="Livvic"/>
              </a:rPr>
              <a:t>(Creating)</a:t>
            </a:r>
            <a:endParaRPr b="1" sz="2100">
              <a:solidFill>
                <a:schemeClr val="dk1"/>
              </a:solidFill>
              <a:latin typeface="Livvic"/>
              <a:ea typeface="Livvic"/>
              <a:cs typeface="Livvic"/>
              <a:sym typeface="Livvic"/>
            </a:endParaRPr>
          </a:p>
        </p:txBody>
      </p:sp>
      <p:sp>
        <p:nvSpPr>
          <p:cNvPr id="403" name="Google Shape;403;p42"/>
          <p:cNvSpPr txBox="1"/>
          <p:nvPr/>
        </p:nvSpPr>
        <p:spPr>
          <a:xfrm>
            <a:off x="5363200" y="4019225"/>
            <a:ext cx="2571600" cy="8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Livvic Light"/>
                <a:ea typeface="Livvic Light"/>
                <a:cs typeface="Livvic Light"/>
                <a:sym typeface="Livvic Light"/>
              </a:rPr>
              <a:t>Publish Content to Primary Platform, Modify Content for Secondary Platforms, Promote Content to Promotional Platforms, Monetize Content, Open Up for Feedback, Collaborate to Promote</a:t>
            </a:r>
            <a:endParaRPr sz="1000">
              <a:solidFill>
                <a:schemeClr val="dk1"/>
              </a:solidFill>
              <a:latin typeface="Livvic Light"/>
              <a:ea typeface="Livvic Light"/>
              <a:cs typeface="Livvic Light"/>
              <a:sym typeface="Livvic Light"/>
            </a:endParaRPr>
          </a:p>
        </p:txBody>
      </p:sp>
      <p:sp>
        <p:nvSpPr>
          <p:cNvPr id="404" name="Google Shape;404;p42"/>
          <p:cNvSpPr txBox="1"/>
          <p:nvPr/>
        </p:nvSpPr>
        <p:spPr>
          <a:xfrm>
            <a:off x="5344150" y="3570125"/>
            <a:ext cx="25716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Livvic"/>
                <a:ea typeface="Livvic"/>
                <a:cs typeface="Livvic"/>
                <a:sym typeface="Livvic"/>
              </a:rPr>
              <a:t>Distribution</a:t>
            </a:r>
            <a:endParaRPr b="1" sz="1500">
              <a:solidFill>
                <a:schemeClr val="dk1"/>
              </a:solidFill>
              <a:latin typeface="Livvic"/>
              <a:ea typeface="Livvic"/>
              <a:cs typeface="Livvic"/>
              <a:sym typeface="Livvic"/>
            </a:endParaRPr>
          </a:p>
          <a:p>
            <a:pPr indent="0" lvl="0" marL="0" rtl="0" algn="l">
              <a:spcBef>
                <a:spcPts val="0"/>
              </a:spcBef>
              <a:spcAft>
                <a:spcPts val="0"/>
              </a:spcAft>
              <a:buNone/>
            </a:pPr>
            <a:r>
              <a:rPr b="1" lang="es" sz="900">
                <a:solidFill>
                  <a:schemeClr val="dk1"/>
                </a:solidFill>
                <a:latin typeface="Livvic"/>
                <a:ea typeface="Livvic"/>
                <a:cs typeface="Livvic"/>
                <a:sym typeface="Livvic"/>
              </a:rPr>
              <a:t>(Publishing)</a:t>
            </a:r>
            <a:endParaRPr b="1" sz="2100">
              <a:solidFill>
                <a:schemeClr val="dk1"/>
              </a:solidFill>
              <a:latin typeface="Livvic"/>
              <a:ea typeface="Livvic"/>
              <a:cs typeface="Livvic"/>
              <a:sym typeface="Livvic"/>
            </a:endParaRPr>
          </a:p>
          <a:p>
            <a:pPr indent="0" lvl="0" marL="0" rtl="0" algn="l">
              <a:lnSpc>
                <a:spcPct val="100000"/>
              </a:lnSpc>
              <a:spcBef>
                <a:spcPts val="0"/>
              </a:spcBef>
              <a:spcAft>
                <a:spcPts val="0"/>
              </a:spcAft>
              <a:buNone/>
            </a:pPr>
            <a:r>
              <a:t/>
            </a:r>
            <a:endParaRPr b="1" sz="1500">
              <a:solidFill>
                <a:schemeClr val="dk1"/>
              </a:solidFill>
              <a:latin typeface="Livvic"/>
              <a:ea typeface="Livvic"/>
              <a:cs typeface="Livvic"/>
              <a:sym typeface="Livvic"/>
            </a:endParaRPr>
          </a:p>
        </p:txBody>
      </p:sp>
      <p:sp>
        <p:nvSpPr>
          <p:cNvPr id="405" name="Google Shape;405;p42"/>
          <p:cNvSpPr txBox="1"/>
          <p:nvPr/>
        </p:nvSpPr>
        <p:spPr>
          <a:xfrm>
            <a:off x="1648450" y="1116825"/>
            <a:ext cx="2571600" cy="9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Converting Ideas into Scripts, Scheduling Content Release Times, Deciding if an Ideas is Worth Creating and Pursuing</a:t>
            </a:r>
            <a:endParaRPr sz="1000">
              <a:latin typeface="Livvic Light"/>
              <a:ea typeface="Livvic Light"/>
              <a:cs typeface="Livvic Light"/>
              <a:sym typeface="Livvic Light"/>
            </a:endParaRPr>
          </a:p>
        </p:txBody>
      </p:sp>
      <p:sp>
        <p:nvSpPr>
          <p:cNvPr id="406" name="Google Shape;406;p42"/>
          <p:cNvSpPr txBox="1"/>
          <p:nvPr/>
        </p:nvSpPr>
        <p:spPr>
          <a:xfrm>
            <a:off x="1629400" y="667725"/>
            <a:ext cx="25716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Livvic"/>
                <a:ea typeface="Livvic"/>
                <a:cs typeface="Livvic"/>
                <a:sym typeface="Livvic"/>
              </a:rPr>
              <a:t>Content Research</a:t>
            </a:r>
            <a:endParaRPr b="1" sz="1500">
              <a:solidFill>
                <a:schemeClr val="dk1"/>
              </a:solidFill>
              <a:latin typeface="Livvic"/>
              <a:ea typeface="Livvic"/>
              <a:cs typeface="Livvic"/>
              <a:sym typeface="Livvic"/>
            </a:endParaRPr>
          </a:p>
          <a:p>
            <a:pPr indent="0" lvl="0" marL="0" rtl="0" algn="l">
              <a:spcBef>
                <a:spcPts val="0"/>
              </a:spcBef>
              <a:spcAft>
                <a:spcPts val="0"/>
              </a:spcAft>
              <a:buNone/>
            </a:pPr>
            <a:r>
              <a:rPr b="1" lang="es" sz="900">
                <a:solidFill>
                  <a:schemeClr val="dk1"/>
                </a:solidFill>
                <a:latin typeface="Livvic"/>
                <a:ea typeface="Livvic"/>
                <a:cs typeface="Livvic"/>
                <a:sym typeface="Livvic"/>
              </a:rPr>
              <a:t>(Planning)</a:t>
            </a:r>
            <a:endParaRPr b="1" sz="2100">
              <a:solidFill>
                <a:schemeClr val="dk1"/>
              </a:solidFill>
              <a:latin typeface="Livvic"/>
              <a:ea typeface="Livvic"/>
              <a:cs typeface="Livvic"/>
              <a:sym typeface="Livvic"/>
            </a:endParaRPr>
          </a:p>
        </p:txBody>
      </p:sp>
      <p:sp>
        <p:nvSpPr>
          <p:cNvPr id="407" name="Google Shape;407;p42"/>
          <p:cNvSpPr txBox="1"/>
          <p:nvPr/>
        </p:nvSpPr>
        <p:spPr>
          <a:xfrm>
            <a:off x="4106525" y="1116825"/>
            <a:ext cx="2571600" cy="9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Take Recorded Content and Edit It into both:</a:t>
            </a:r>
            <a:endParaRPr sz="1000">
              <a:latin typeface="Livvic Light"/>
              <a:ea typeface="Livvic Light"/>
              <a:cs typeface="Livvic Light"/>
              <a:sym typeface="Livvic Light"/>
            </a:endParaRPr>
          </a:p>
          <a:p>
            <a:pPr indent="-292100" lvl="0" marL="457200" marR="0" rtl="0" algn="l">
              <a:lnSpc>
                <a:spcPct val="100000"/>
              </a:lnSpc>
              <a:spcBef>
                <a:spcPts val="0"/>
              </a:spcBef>
              <a:spcAft>
                <a:spcPts val="0"/>
              </a:spcAft>
              <a:buSzPts val="1000"/>
              <a:buFont typeface="Livvic Light"/>
              <a:buChar char="●"/>
            </a:pPr>
            <a:r>
              <a:rPr lang="es" sz="1000">
                <a:latin typeface="Livvic Light"/>
                <a:ea typeface="Livvic Light"/>
                <a:cs typeface="Livvic Light"/>
                <a:sym typeface="Livvic Light"/>
              </a:rPr>
              <a:t>Specific Form for Platform</a:t>
            </a:r>
            <a:endParaRPr sz="1000">
              <a:latin typeface="Livvic Light"/>
              <a:ea typeface="Livvic Light"/>
              <a:cs typeface="Livvic Light"/>
              <a:sym typeface="Livvic Light"/>
            </a:endParaRPr>
          </a:p>
          <a:p>
            <a:pPr indent="-292100" lvl="0" marL="457200" marR="0" rtl="0" algn="l">
              <a:lnSpc>
                <a:spcPct val="100000"/>
              </a:lnSpc>
              <a:spcBef>
                <a:spcPts val="0"/>
              </a:spcBef>
              <a:spcAft>
                <a:spcPts val="0"/>
              </a:spcAft>
              <a:buSzPts val="1000"/>
              <a:buFont typeface="Livvic Light"/>
              <a:buChar char="●"/>
            </a:pPr>
            <a:r>
              <a:rPr lang="es" sz="1000">
                <a:latin typeface="Livvic Light"/>
                <a:ea typeface="Livvic Light"/>
                <a:cs typeface="Livvic Light"/>
                <a:sym typeface="Livvic Light"/>
              </a:rPr>
              <a:t>Specific Form for Algorithm</a:t>
            </a:r>
            <a:endParaRPr sz="1000">
              <a:latin typeface="Livvic Light"/>
              <a:ea typeface="Livvic Light"/>
              <a:cs typeface="Livvic Light"/>
              <a:sym typeface="Livvic Light"/>
            </a:endParaRPr>
          </a:p>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Add Special Effects, Add Transcriptions and Closed Captioning, Add Animations and Transitions, Modify Manuscripts, Finalize All Created Content</a:t>
            </a:r>
            <a:endParaRPr sz="1000">
              <a:latin typeface="Livvic Light"/>
              <a:ea typeface="Livvic Light"/>
              <a:cs typeface="Livvic Light"/>
              <a:sym typeface="Livvic Light"/>
            </a:endParaRPr>
          </a:p>
        </p:txBody>
      </p:sp>
      <p:sp>
        <p:nvSpPr>
          <p:cNvPr id="408" name="Google Shape;408;p42"/>
          <p:cNvSpPr txBox="1"/>
          <p:nvPr/>
        </p:nvSpPr>
        <p:spPr>
          <a:xfrm>
            <a:off x="4087475" y="667725"/>
            <a:ext cx="25716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Livvic"/>
                <a:ea typeface="Livvic"/>
                <a:cs typeface="Livvic"/>
                <a:sym typeface="Livvic"/>
              </a:rPr>
              <a:t>Content Creation</a:t>
            </a:r>
            <a:br>
              <a:rPr b="1" lang="es" sz="1500">
                <a:solidFill>
                  <a:schemeClr val="dk1"/>
                </a:solidFill>
                <a:latin typeface="Livvic"/>
                <a:ea typeface="Livvic"/>
                <a:cs typeface="Livvic"/>
                <a:sym typeface="Livvic"/>
              </a:rPr>
            </a:br>
            <a:r>
              <a:rPr b="1" lang="es" sz="900">
                <a:solidFill>
                  <a:schemeClr val="dk1"/>
                </a:solidFill>
                <a:latin typeface="Livvic"/>
                <a:ea typeface="Livvic"/>
                <a:cs typeface="Livvic"/>
                <a:sym typeface="Livvic"/>
              </a:rPr>
              <a:t>(Editing)</a:t>
            </a:r>
            <a:endParaRPr b="1" sz="2100">
              <a:solidFill>
                <a:schemeClr val="dk1"/>
              </a:solidFill>
              <a:latin typeface="Livvic"/>
              <a:ea typeface="Livvic"/>
              <a:cs typeface="Livvic"/>
              <a:sym typeface="Livvic"/>
            </a:endParaRPr>
          </a:p>
        </p:txBody>
      </p:sp>
      <p:sp>
        <p:nvSpPr>
          <p:cNvPr id="409" name="Google Shape;409;p42"/>
          <p:cNvSpPr txBox="1"/>
          <p:nvPr/>
        </p:nvSpPr>
        <p:spPr>
          <a:xfrm>
            <a:off x="6583025" y="1116825"/>
            <a:ext cx="2571600" cy="9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Review Analytics, Read Comments, Read Articles, Generally Review All Feedback, Compare Content Performance to Self and Others on the Platform.</a:t>
            </a:r>
            <a:endParaRPr sz="1000">
              <a:latin typeface="Livvic Light"/>
              <a:ea typeface="Livvic Light"/>
              <a:cs typeface="Livvic Light"/>
              <a:sym typeface="Livvic Light"/>
            </a:endParaRPr>
          </a:p>
          <a:p>
            <a:pPr indent="0" lvl="0" marL="0" marR="0" rtl="0" algn="l">
              <a:lnSpc>
                <a:spcPct val="100000"/>
              </a:lnSpc>
              <a:spcBef>
                <a:spcPts val="0"/>
              </a:spcBef>
              <a:spcAft>
                <a:spcPts val="0"/>
              </a:spcAft>
              <a:buNone/>
            </a:pPr>
            <a:r>
              <a:t/>
            </a:r>
            <a:endParaRPr sz="1000">
              <a:latin typeface="Livvic Light"/>
              <a:ea typeface="Livvic Light"/>
              <a:cs typeface="Livvic Light"/>
              <a:sym typeface="Livvic Light"/>
            </a:endParaRPr>
          </a:p>
          <a:p>
            <a:pPr indent="0" lvl="0" marL="0" marR="0" rtl="0" algn="l">
              <a:lnSpc>
                <a:spcPct val="100000"/>
              </a:lnSpc>
              <a:spcBef>
                <a:spcPts val="0"/>
              </a:spcBef>
              <a:spcAft>
                <a:spcPts val="0"/>
              </a:spcAft>
              <a:buNone/>
            </a:pPr>
            <a:r>
              <a:rPr lang="es" sz="1000">
                <a:latin typeface="Livvic Light"/>
                <a:ea typeface="Livvic Light"/>
                <a:cs typeface="Livvic Light"/>
                <a:sym typeface="Livvic Light"/>
              </a:rPr>
              <a:t>Take the Feedback and Influence the Research Stage to Adapt Content for What the Audience (and Algorithm) Want</a:t>
            </a:r>
            <a:endParaRPr sz="1000">
              <a:latin typeface="Livvic Light"/>
              <a:ea typeface="Livvic Light"/>
              <a:cs typeface="Livvic Light"/>
              <a:sym typeface="Livvic Light"/>
            </a:endParaRPr>
          </a:p>
        </p:txBody>
      </p:sp>
      <p:sp>
        <p:nvSpPr>
          <p:cNvPr id="410" name="Google Shape;410;p42"/>
          <p:cNvSpPr txBox="1"/>
          <p:nvPr/>
        </p:nvSpPr>
        <p:spPr>
          <a:xfrm>
            <a:off x="6563975" y="667725"/>
            <a:ext cx="25716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500">
                <a:solidFill>
                  <a:schemeClr val="dk1"/>
                </a:solidFill>
                <a:latin typeface="Livvic"/>
                <a:ea typeface="Livvic"/>
                <a:cs typeface="Livvic"/>
                <a:sym typeface="Livvic"/>
              </a:rPr>
              <a:t>Performance</a:t>
            </a:r>
            <a:r>
              <a:rPr b="1" lang="es" sz="1500">
                <a:solidFill>
                  <a:schemeClr val="dk1"/>
                </a:solidFill>
                <a:latin typeface="Livvic"/>
                <a:ea typeface="Livvic"/>
                <a:cs typeface="Livvic"/>
                <a:sym typeface="Livvic"/>
              </a:rPr>
              <a:t> </a:t>
            </a:r>
            <a:br>
              <a:rPr b="1" lang="es" sz="1500">
                <a:solidFill>
                  <a:schemeClr val="dk1"/>
                </a:solidFill>
                <a:latin typeface="Livvic"/>
                <a:ea typeface="Livvic"/>
                <a:cs typeface="Livvic"/>
                <a:sym typeface="Livvic"/>
              </a:rPr>
            </a:br>
            <a:r>
              <a:rPr b="1" lang="es" sz="900">
                <a:solidFill>
                  <a:schemeClr val="dk1"/>
                </a:solidFill>
                <a:latin typeface="Livvic"/>
                <a:ea typeface="Livvic"/>
                <a:cs typeface="Livvic"/>
                <a:sym typeface="Livvic"/>
              </a:rPr>
              <a:t>(Analyzing)</a:t>
            </a:r>
            <a:endParaRPr b="1" sz="2100">
              <a:solidFill>
                <a:schemeClr val="dk1"/>
              </a:solidFill>
              <a:latin typeface="Livvic"/>
              <a:ea typeface="Livvic"/>
              <a:cs typeface="Livvic"/>
              <a:sym typeface="Livvic"/>
            </a:endParaRPr>
          </a:p>
          <a:p>
            <a:pPr indent="0" lvl="0" marL="0" rtl="0" algn="l">
              <a:lnSpc>
                <a:spcPct val="100000"/>
              </a:lnSpc>
              <a:spcBef>
                <a:spcPts val="0"/>
              </a:spcBef>
              <a:spcAft>
                <a:spcPts val="0"/>
              </a:spcAft>
              <a:buNone/>
            </a:pPr>
            <a:r>
              <a:t/>
            </a:r>
            <a:endParaRPr b="1" sz="1500">
              <a:solidFill>
                <a:schemeClr val="dk1"/>
              </a:solidFill>
              <a:latin typeface="Livvic"/>
              <a:ea typeface="Livvic"/>
              <a:cs typeface="Livvic"/>
              <a:sym typeface="Livv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ctrTitle"/>
          </p:nvPr>
        </p:nvSpPr>
        <p:spPr>
          <a:xfrm>
            <a:off x="1143000" y="740475"/>
            <a:ext cx="2215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Content Research Stage</a:t>
            </a:r>
            <a:endParaRPr/>
          </a:p>
        </p:txBody>
      </p:sp>
      <p:sp>
        <p:nvSpPr>
          <p:cNvPr id="416" name="Google Shape;416;p43"/>
          <p:cNvSpPr txBox="1"/>
          <p:nvPr>
            <p:ph type="ctrTitle"/>
          </p:nvPr>
        </p:nvSpPr>
        <p:spPr>
          <a:xfrm>
            <a:off x="5785200" y="740475"/>
            <a:ext cx="2215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Content Creation Stage</a:t>
            </a:r>
            <a:endParaRPr/>
          </a:p>
        </p:txBody>
      </p:sp>
      <p:sp>
        <p:nvSpPr>
          <p:cNvPr id="417" name="Google Shape;417;p43"/>
          <p:cNvSpPr txBox="1"/>
          <p:nvPr>
            <p:ph type="ctrTitle"/>
          </p:nvPr>
        </p:nvSpPr>
        <p:spPr>
          <a:xfrm>
            <a:off x="1143000" y="2893425"/>
            <a:ext cx="2215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Publishing</a:t>
            </a:r>
            <a:endParaRPr/>
          </a:p>
        </p:txBody>
      </p:sp>
      <p:sp>
        <p:nvSpPr>
          <p:cNvPr id="418" name="Google Shape;418;p43"/>
          <p:cNvSpPr txBox="1"/>
          <p:nvPr>
            <p:ph type="ctrTitle"/>
          </p:nvPr>
        </p:nvSpPr>
        <p:spPr>
          <a:xfrm>
            <a:off x="5785200" y="3274425"/>
            <a:ext cx="2215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Reviews</a:t>
            </a:r>
            <a:endParaRPr/>
          </a:p>
        </p:txBody>
      </p:sp>
      <p:sp>
        <p:nvSpPr>
          <p:cNvPr id="419" name="Google Shape;419;p43"/>
          <p:cNvSpPr txBox="1"/>
          <p:nvPr>
            <p:ph idx="6" type="ctrTitle"/>
          </p:nvPr>
        </p:nvSpPr>
        <p:spPr>
          <a:xfrm>
            <a:off x="228600" y="152400"/>
            <a:ext cx="5814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General Process /</a:t>
            </a:r>
            <a:r>
              <a:rPr lang="es">
                <a:solidFill>
                  <a:schemeClr val="accent1"/>
                </a:solidFill>
              </a:rPr>
              <a:t>/</a:t>
            </a:r>
            <a:r>
              <a:rPr lang="es"/>
              <a:t> </a:t>
            </a:r>
            <a:r>
              <a:rPr lang="es">
                <a:solidFill>
                  <a:schemeClr val="accent1"/>
                </a:solidFill>
              </a:rPr>
              <a:t>Industry Examples</a:t>
            </a:r>
            <a:endParaRPr/>
          </a:p>
        </p:txBody>
      </p:sp>
      <p:sp>
        <p:nvSpPr>
          <p:cNvPr id="420" name="Google Shape;420;p43"/>
          <p:cNvSpPr txBox="1"/>
          <p:nvPr>
            <p:ph type="ctrTitle"/>
          </p:nvPr>
        </p:nvSpPr>
        <p:spPr>
          <a:xfrm>
            <a:off x="228600" y="3315675"/>
            <a:ext cx="4124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sz="1000"/>
              <a:t>Generally, most industries follow the general pattern of publishing to their primary platform. They may need the assistance of publishing companies or approval from managers and content advisors. They then monetize content using built-in tools (platform subscriptions, ad revenue, sales) or external tools (sponsorships, </a:t>
            </a:r>
            <a:r>
              <a:rPr b="0" lang="es" sz="1000"/>
              <a:t>partnerships). The second step is to usually adapt the primary content into forms that could be published to secondary audiences, such as posting a YouTube video notification to your Instagram story, re-editing your livestream or podcast into bite-sized clips for TikTok, or advertising your content on text platforms like Twitter.</a:t>
            </a:r>
            <a:endParaRPr b="0" sz="1000"/>
          </a:p>
        </p:txBody>
      </p:sp>
      <p:sp>
        <p:nvSpPr>
          <p:cNvPr id="421" name="Google Shape;421;p43"/>
          <p:cNvSpPr txBox="1"/>
          <p:nvPr>
            <p:ph type="ctrTitle"/>
          </p:nvPr>
        </p:nvSpPr>
        <p:spPr>
          <a:xfrm>
            <a:off x="4791000" y="1467525"/>
            <a:ext cx="4124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Podcasting Example:</a:t>
            </a:r>
            <a:r>
              <a:rPr b="0" lang="es" sz="1000"/>
              <a:t> Record podcast using Zoom and recording equipment (microphones, filters, echo reducers, etc), transcribe using Zoom Captioning or Adobe transcribers, edit using Adobe Premiere, and create thumbnails using Canva or Photoshop.</a:t>
            </a:r>
            <a:endParaRPr b="0" sz="1000"/>
          </a:p>
          <a:p>
            <a:pPr indent="0" lvl="0" marL="0" rtl="0" algn="ctr">
              <a:spcBef>
                <a:spcPts val="0"/>
              </a:spcBef>
              <a:spcAft>
                <a:spcPts val="0"/>
              </a:spcAft>
              <a:buNone/>
            </a:pPr>
            <a:r>
              <a:rPr lang="es" sz="1000"/>
              <a:t>Video Creation Example:</a:t>
            </a:r>
            <a:r>
              <a:rPr b="0" lang="es" sz="1000"/>
              <a:t> Record content via livestreaming or through a private recording session using professional or common hardware (cameras, lighting, etc), create captions using Sonix, edit using Final Cut Pro, and add special effects using Adobe After Effects.</a:t>
            </a:r>
            <a:endParaRPr b="0" sz="1000"/>
          </a:p>
          <a:p>
            <a:pPr indent="0" lvl="0" marL="0" rtl="0" algn="ctr">
              <a:spcBef>
                <a:spcPts val="0"/>
              </a:spcBef>
              <a:spcAft>
                <a:spcPts val="0"/>
              </a:spcAft>
              <a:buNone/>
            </a:pPr>
            <a:r>
              <a:rPr lang="es" sz="1000"/>
              <a:t>Written Media Example:</a:t>
            </a:r>
            <a:r>
              <a:rPr b="0" lang="es" sz="1000"/>
              <a:t> Record or type content using text-editors or speech-to-text devices, revise manuscripts through editors and professionals, and find potential covers</a:t>
            </a:r>
            <a:endParaRPr b="0" sz="1000"/>
          </a:p>
        </p:txBody>
      </p:sp>
      <p:sp>
        <p:nvSpPr>
          <p:cNvPr id="422" name="Google Shape;422;p43"/>
          <p:cNvSpPr txBox="1"/>
          <p:nvPr>
            <p:ph type="ctrTitle"/>
          </p:nvPr>
        </p:nvSpPr>
        <p:spPr>
          <a:xfrm>
            <a:off x="4791000" y="3696675"/>
            <a:ext cx="4124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sz="1000"/>
              <a:t>Most industry tools have </a:t>
            </a:r>
            <a:r>
              <a:rPr b="0" lang="es" sz="1000"/>
              <a:t>built-in analytics options to pure statistics to see how engaging their content is, how long audiences stay tuned in, how fast they get through content, and demographics. Some platforms may also support built-in comments for qualitative feedback. Additionally, outside tools may be worth reviewing, such as critic articles, external review websites, or external statistic tracking platforms such as VidIQ or other user-designed trackers. Use this when researching new future content.</a:t>
            </a:r>
            <a:endParaRPr b="0" sz="1000"/>
          </a:p>
        </p:txBody>
      </p:sp>
      <p:sp>
        <p:nvSpPr>
          <p:cNvPr id="423" name="Google Shape;423;p43"/>
          <p:cNvSpPr txBox="1"/>
          <p:nvPr>
            <p:ph type="ctrTitle"/>
          </p:nvPr>
        </p:nvSpPr>
        <p:spPr>
          <a:xfrm>
            <a:off x="228600" y="1467525"/>
            <a:ext cx="4124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sz="1000"/>
              <a:t>Generally, most industries tend to stick to a similar pattern of content research. Starting with feedback from prior content and general insight into where algorithms are or what audiences are looking for, creators use tools from Google and Microsoft Office to organize their research and plan when to work on what type of content. If collaboration is required, they use tools like Slack, Zoom, and other email platforms. To share content, OneDrive, Google Drive, and Dropbox are generally popular tools used.</a:t>
            </a:r>
            <a:endParaRPr b="0"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idx="6" type="ctrTitle"/>
          </p:nvPr>
        </p:nvSpPr>
        <p:spPr>
          <a:xfrm>
            <a:off x="204025" y="343650"/>
            <a:ext cx="66027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CONTENT CREATION TOOLS </a:t>
            </a:r>
            <a:r>
              <a:rPr lang="es">
                <a:solidFill>
                  <a:schemeClr val="accent1"/>
                </a:solidFill>
              </a:rPr>
              <a:t>CLOCKSPEED</a:t>
            </a:r>
            <a:endParaRPr>
              <a:solidFill>
                <a:schemeClr val="accent1"/>
              </a:solidFill>
            </a:endParaRPr>
          </a:p>
        </p:txBody>
      </p:sp>
      <p:sp>
        <p:nvSpPr>
          <p:cNvPr id="429" name="Google Shape;429;p44"/>
          <p:cNvSpPr txBox="1"/>
          <p:nvPr>
            <p:ph idx="1" type="subTitle"/>
          </p:nvPr>
        </p:nvSpPr>
        <p:spPr>
          <a:xfrm>
            <a:off x="313625" y="1700100"/>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adoption of emerging technologies, such as AI and machine can affect cycle times. Integrating these technologies into content creation tools may require research and development efforts that extend cycle times.</a:t>
            </a:r>
            <a:endParaRPr/>
          </a:p>
        </p:txBody>
      </p:sp>
      <p:sp>
        <p:nvSpPr>
          <p:cNvPr id="430" name="Google Shape;430;p44"/>
          <p:cNvSpPr txBox="1"/>
          <p:nvPr>
            <p:ph type="ctrTitle"/>
          </p:nvPr>
        </p:nvSpPr>
        <p:spPr>
          <a:xfrm>
            <a:off x="313625" y="1121475"/>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EMERGING TECH</a:t>
            </a:r>
            <a:endParaRPr/>
          </a:p>
        </p:txBody>
      </p:sp>
      <p:sp>
        <p:nvSpPr>
          <p:cNvPr id="431" name="Google Shape;431;p44"/>
          <p:cNvSpPr txBox="1"/>
          <p:nvPr>
            <p:ph idx="1" type="subTitle"/>
          </p:nvPr>
        </p:nvSpPr>
        <p:spPr>
          <a:xfrm>
            <a:off x="313625" y="3552875"/>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Competition among software providers can lead to shorter cycle times as companies strive to release new features and improvements faster to stay ahead of their rivals.</a:t>
            </a:r>
            <a:endParaRPr/>
          </a:p>
        </p:txBody>
      </p:sp>
      <p:sp>
        <p:nvSpPr>
          <p:cNvPr id="432" name="Google Shape;432;p44"/>
          <p:cNvSpPr txBox="1"/>
          <p:nvPr>
            <p:ph type="ctrTitle"/>
          </p:nvPr>
        </p:nvSpPr>
        <p:spPr>
          <a:xfrm>
            <a:off x="313625" y="2974250"/>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COMPETITION</a:t>
            </a:r>
            <a:endParaRPr/>
          </a:p>
        </p:txBody>
      </p:sp>
      <p:sp>
        <p:nvSpPr>
          <p:cNvPr id="433" name="Google Shape;433;p44"/>
          <p:cNvSpPr txBox="1"/>
          <p:nvPr>
            <p:ph idx="1" type="subTitle"/>
          </p:nvPr>
        </p:nvSpPr>
        <p:spPr>
          <a:xfrm>
            <a:off x="3118250" y="1700100"/>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Many companies in this industry release regular updates and new versions of their software. The cycle time for software updates can range from a few months to a year or more. Major updates may have longer cycle times.</a:t>
            </a:r>
            <a:endParaRPr/>
          </a:p>
        </p:txBody>
      </p:sp>
      <p:sp>
        <p:nvSpPr>
          <p:cNvPr id="434" name="Google Shape;434;p44"/>
          <p:cNvSpPr txBox="1"/>
          <p:nvPr>
            <p:ph type="ctrTitle"/>
          </p:nvPr>
        </p:nvSpPr>
        <p:spPr>
          <a:xfrm>
            <a:off x="3118250" y="1121475"/>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SOFTWARE RELEASE CYCLES</a:t>
            </a:r>
            <a:endParaRPr/>
          </a:p>
        </p:txBody>
      </p:sp>
      <p:sp>
        <p:nvSpPr>
          <p:cNvPr id="435" name="Google Shape;435;p44"/>
          <p:cNvSpPr txBox="1"/>
          <p:nvPr>
            <p:ph idx="1" type="subTitle"/>
          </p:nvPr>
        </p:nvSpPr>
        <p:spPr>
          <a:xfrm>
            <a:off x="3118250" y="3552875"/>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Market trends and consumer demands can also impact cycle times. For example, if there's a sudden surge in demand for specific formats (e.g., VR content), companies may prioritize development in that area and adjust their cycle times accordingly.</a:t>
            </a:r>
            <a:endParaRPr/>
          </a:p>
          <a:p>
            <a:pPr indent="0" lvl="0" marL="0" rtl="0" algn="l">
              <a:spcBef>
                <a:spcPts val="0"/>
              </a:spcBef>
              <a:spcAft>
                <a:spcPts val="0"/>
              </a:spcAft>
              <a:buNone/>
            </a:pPr>
            <a:r>
              <a:t/>
            </a:r>
            <a:endParaRPr/>
          </a:p>
        </p:txBody>
      </p:sp>
      <p:sp>
        <p:nvSpPr>
          <p:cNvPr id="436" name="Google Shape;436;p44"/>
          <p:cNvSpPr txBox="1"/>
          <p:nvPr>
            <p:ph type="ctrTitle"/>
          </p:nvPr>
        </p:nvSpPr>
        <p:spPr>
          <a:xfrm>
            <a:off x="3118250" y="2974250"/>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MARKET TRENDS</a:t>
            </a:r>
            <a:endParaRPr/>
          </a:p>
        </p:txBody>
      </p:sp>
      <p:sp>
        <p:nvSpPr>
          <p:cNvPr id="437" name="Google Shape;437;p44"/>
          <p:cNvSpPr txBox="1"/>
          <p:nvPr>
            <p:ph idx="1" type="subTitle"/>
          </p:nvPr>
        </p:nvSpPr>
        <p:spPr>
          <a:xfrm>
            <a:off x="5922875" y="1700100"/>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Advances in hardware technologies can influence the cycle time in this industry. As hardware capabilities improve, software developers may need time to adapt their tools to take advantage of these advancements.</a:t>
            </a:r>
            <a:endParaRPr/>
          </a:p>
        </p:txBody>
      </p:sp>
      <p:sp>
        <p:nvSpPr>
          <p:cNvPr id="438" name="Google Shape;438;p44"/>
          <p:cNvSpPr txBox="1"/>
          <p:nvPr>
            <p:ph type="ctrTitle"/>
          </p:nvPr>
        </p:nvSpPr>
        <p:spPr>
          <a:xfrm>
            <a:off x="5922875" y="1121475"/>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HARDWARE INNOVATIONS</a:t>
            </a:r>
            <a:endParaRPr/>
          </a:p>
        </p:txBody>
      </p:sp>
      <p:sp>
        <p:nvSpPr>
          <p:cNvPr id="439" name="Google Shape;439;p44"/>
          <p:cNvSpPr txBox="1"/>
          <p:nvPr>
            <p:ph idx="1" type="subTitle"/>
          </p:nvPr>
        </p:nvSpPr>
        <p:spPr>
          <a:xfrm>
            <a:off x="5922875" y="3552875"/>
            <a:ext cx="2215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Responding to user feedback and addressing software bugs can introduce shorter cycle times for minor updates and patches.</a:t>
            </a:r>
            <a:endParaRPr/>
          </a:p>
        </p:txBody>
      </p:sp>
      <p:sp>
        <p:nvSpPr>
          <p:cNvPr id="440" name="Google Shape;440;p44"/>
          <p:cNvSpPr txBox="1"/>
          <p:nvPr>
            <p:ph type="ctrTitle"/>
          </p:nvPr>
        </p:nvSpPr>
        <p:spPr>
          <a:xfrm>
            <a:off x="5922875" y="2974250"/>
            <a:ext cx="2215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USER FEEDBACK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45"/>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45"/>
          <p:cNvPicPr preferRelativeResize="0"/>
          <p:nvPr/>
        </p:nvPicPr>
        <p:blipFill rotWithShape="1">
          <a:blip r:embed="rId4">
            <a:alphaModFix/>
          </a:blip>
          <a:srcRect b="7806" l="0" r="0" t="7798"/>
          <a:stretch/>
        </p:blipFill>
        <p:spPr>
          <a:xfrm>
            <a:off x="0" y="0"/>
            <a:ext cx="9144003" cy="5143501"/>
          </a:xfrm>
          <a:prstGeom prst="rect">
            <a:avLst/>
          </a:prstGeom>
          <a:noFill/>
          <a:ln>
            <a:noFill/>
          </a:ln>
        </p:spPr>
      </p:pic>
      <p:sp>
        <p:nvSpPr>
          <p:cNvPr id="448" name="Google Shape;448;p45"/>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PROFITS</a:t>
            </a:r>
            <a:endParaRPr>
              <a:solidFill>
                <a:schemeClr val="lt1"/>
              </a:solidFill>
            </a:endParaRPr>
          </a:p>
        </p:txBody>
      </p:sp>
      <p:sp>
        <p:nvSpPr>
          <p:cNvPr id="451" name="Google Shape;451;p45"/>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7" name="Shape 457"/>
        <p:cNvGrpSpPr/>
        <p:nvPr/>
      </p:nvGrpSpPr>
      <p:grpSpPr>
        <a:xfrm>
          <a:off x="0" y="0"/>
          <a:ext cx="0" cy="0"/>
          <a:chOff x="0" y="0"/>
          <a:chExt cx="0" cy="0"/>
        </a:xfrm>
      </p:grpSpPr>
      <p:pic>
        <p:nvPicPr>
          <p:cNvPr id="458" name="Google Shape;458;p46"/>
          <p:cNvPicPr preferRelativeResize="0"/>
          <p:nvPr/>
        </p:nvPicPr>
        <p:blipFill rotWithShape="1">
          <a:blip r:embed="rId3">
            <a:alphaModFix/>
          </a:blip>
          <a:srcRect b="0" l="24945" r="26840" t="0"/>
          <a:stretch/>
        </p:blipFill>
        <p:spPr>
          <a:xfrm>
            <a:off x="331425" y="271375"/>
            <a:ext cx="3259648" cy="4506152"/>
          </a:xfrm>
          <a:prstGeom prst="rect">
            <a:avLst/>
          </a:prstGeom>
          <a:noFill/>
          <a:ln>
            <a:noFill/>
          </a:ln>
        </p:spPr>
      </p:pic>
      <p:sp>
        <p:nvSpPr>
          <p:cNvPr id="459" name="Google Shape;459;p46"/>
          <p:cNvSpPr txBox="1"/>
          <p:nvPr>
            <p:ph idx="1" type="subTitle"/>
          </p:nvPr>
        </p:nvSpPr>
        <p:spPr>
          <a:xfrm>
            <a:off x="3591075" y="271375"/>
            <a:ext cx="5553000" cy="45063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000"/>
              </a:spcBef>
              <a:spcAft>
                <a:spcPts val="0"/>
              </a:spcAft>
              <a:buClr>
                <a:srgbClr val="000000"/>
              </a:buClr>
              <a:buSzPts val="1200"/>
              <a:buFont typeface="Arial"/>
              <a:buChar char="●"/>
            </a:pPr>
            <a:r>
              <a:rPr b="1" i="1" lang="es">
                <a:solidFill>
                  <a:srgbClr val="000000"/>
                </a:solidFill>
                <a:latin typeface="Arial"/>
                <a:ea typeface="Arial"/>
                <a:cs typeface="Arial"/>
                <a:sym typeface="Arial"/>
              </a:rPr>
              <a:t>Business Model</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Subscription: users pay a monthly or yearly fee to access the tool.</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Freemium: free version of the tool with limited features, and users can pay for a premium version to unlock more features.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Pay-per-use: charges users for each time they use the tool.</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Advertising: generates revenue by displaying ads to users. Popular model for tools that are used by a large number of users.</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Revenue Streams</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Subscription fees: This is the most common revenue stream for content creator tools.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Advertising revenue: This is a popular revenue stream for tools that are used by a large number of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Selling premium features: Some tools offer premium features that users can pay for.</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Selling add-ons: Some tools offer add-ons that users can pay for.</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Selling data: Some tools sell data about their users to third parties.</a:t>
            </a:r>
            <a:endParaRPr sz="1100">
              <a:solidFill>
                <a:srgbClr val="000000"/>
              </a:solidFill>
              <a:latin typeface="Arial"/>
              <a:ea typeface="Arial"/>
              <a:cs typeface="Arial"/>
              <a:sym typeface="Arial"/>
            </a:endParaRPr>
          </a:p>
        </p:txBody>
      </p:sp>
      <p:sp>
        <p:nvSpPr>
          <p:cNvPr id="460" name="Google Shape;460;p46"/>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4" name="Shape 464"/>
        <p:cNvGrpSpPr/>
        <p:nvPr/>
      </p:nvGrpSpPr>
      <p:grpSpPr>
        <a:xfrm>
          <a:off x="0" y="0"/>
          <a:ext cx="0" cy="0"/>
          <a:chOff x="0" y="0"/>
          <a:chExt cx="0" cy="0"/>
        </a:xfrm>
      </p:grpSpPr>
      <p:pic>
        <p:nvPicPr>
          <p:cNvPr id="465" name="Google Shape;465;p47"/>
          <p:cNvPicPr preferRelativeResize="0"/>
          <p:nvPr/>
        </p:nvPicPr>
        <p:blipFill rotWithShape="1">
          <a:blip r:embed="rId3">
            <a:alphaModFix/>
          </a:blip>
          <a:srcRect b="0" l="24945" r="26840" t="0"/>
          <a:stretch/>
        </p:blipFill>
        <p:spPr>
          <a:xfrm>
            <a:off x="331425" y="271375"/>
            <a:ext cx="3259648" cy="4506152"/>
          </a:xfrm>
          <a:prstGeom prst="rect">
            <a:avLst/>
          </a:prstGeom>
          <a:noFill/>
          <a:ln>
            <a:noFill/>
          </a:ln>
        </p:spPr>
      </p:pic>
      <p:sp>
        <p:nvSpPr>
          <p:cNvPr id="466" name="Google Shape;466;p47"/>
          <p:cNvSpPr txBox="1"/>
          <p:nvPr>
            <p:ph idx="1" type="subTitle"/>
          </p:nvPr>
        </p:nvSpPr>
        <p:spPr>
          <a:xfrm>
            <a:off x="3591075" y="271375"/>
            <a:ext cx="5553000" cy="45063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Costs (fixed)</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Development costs: This includes the cost of developing the tool and its features.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Marketing costs: This includes the cost of marketing the tool to potential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Customer support costs: This includes the cost of providing customer support to users.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Costs (variable)</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Bandwidth costs: This includes the cost of transferring data to and from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Storage costs: This includes the cost of storing data about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Payment processing fees: This includes the fees charged by payment processors.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Risk Bearing</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Technology risk: This is the risk that the tool may not work as expected or that it may be vulnerable to security breaches.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Competition risk: This is the risk that other companies will develop better tools that compete with the tool.</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Regulation risk: This is the risk that governments may regulate the tool in a way that makes it less profitable.</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467" name="Google Shape;467;p47"/>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48"/>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8"/>
          <p:cNvPicPr preferRelativeResize="0"/>
          <p:nvPr/>
        </p:nvPicPr>
        <p:blipFill rotWithShape="1">
          <a:blip r:embed="rId4">
            <a:alphaModFix/>
          </a:blip>
          <a:srcRect b="7806" l="0" r="0" t="7798"/>
          <a:stretch/>
        </p:blipFill>
        <p:spPr>
          <a:xfrm>
            <a:off x="0" y="0"/>
            <a:ext cx="9144003" cy="5143501"/>
          </a:xfrm>
          <a:prstGeom prst="rect">
            <a:avLst/>
          </a:prstGeom>
          <a:noFill/>
          <a:ln>
            <a:noFill/>
          </a:ln>
        </p:spPr>
      </p:pic>
      <p:sp>
        <p:nvSpPr>
          <p:cNvPr id="475" name="Google Shape;475;p48"/>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txBox="1"/>
          <p:nvPr>
            <p:ph type="title"/>
          </p:nvPr>
        </p:nvSpPr>
        <p:spPr>
          <a:xfrm>
            <a:off x="2882450" y="1695700"/>
            <a:ext cx="3379200" cy="11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TECHNOLOGY RESEARCH</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478" name="Google Shape;478;p48"/>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8"/>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8"/>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pic>
        <p:nvPicPr>
          <p:cNvPr id="485" name="Google Shape;485;p49"/>
          <p:cNvPicPr preferRelativeResize="0"/>
          <p:nvPr/>
        </p:nvPicPr>
        <p:blipFill rotWithShape="1">
          <a:blip r:embed="rId3">
            <a:alphaModFix/>
          </a:blip>
          <a:srcRect b="0" l="18753" r="18753" t="0"/>
          <a:stretch/>
        </p:blipFill>
        <p:spPr>
          <a:xfrm>
            <a:off x="331425" y="271375"/>
            <a:ext cx="4224901" cy="4506148"/>
          </a:xfrm>
          <a:prstGeom prst="rect">
            <a:avLst/>
          </a:prstGeom>
          <a:noFill/>
          <a:ln>
            <a:noFill/>
          </a:ln>
        </p:spPr>
      </p:pic>
      <p:sp>
        <p:nvSpPr>
          <p:cNvPr id="486" name="Google Shape;486;p49"/>
          <p:cNvSpPr txBox="1"/>
          <p:nvPr>
            <p:ph idx="1" type="subTitle"/>
          </p:nvPr>
        </p:nvSpPr>
        <p:spPr>
          <a:xfrm>
            <a:off x="5298225" y="782425"/>
            <a:ext cx="3104100" cy="43611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i="1" lang="es">
                <a:solidFill>
                  <a:srgbClr val="000000"/>
                </a:solidFill>
                <a:latin typeface="Arial"/>
                <a:ea typeface="Arial"/>
                <a:cs typeface="Arial"/>
                <a:sym typeface="Arial"/>
              </a:rPr>
              <a:t>Activity:</a:t>
            </a:r>
            <a:r>
              <a:rPr lang="es">
                <a:solidFill>
                  <a:srgbClr val="000000"/>
                </a:solidFill>
                <a:latin typeface="Arial"/>
                <a:ea typeface="Arial"/>
                <a:cs typeface="Arial"/>
                <a:sym typeface="Arial"/>
              </a:rPr>
              <a:t> Analytics</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Enabling Technology:</a:t>
            </a:r>
            <a:r>
              <a:rPr lang="es">
                <a:solidFill>
                  <a:srgbClr val="000000"/>
                </a:solidFill>
                <a:latin typeface="Arial"/>
                <a:ea typeface="Arial"/>
                <a:cs typeface="Arial"/>
                <a:sym typeface="Arial"/>
              </a:rPr>
              <a:t> Analytics platforms</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Status:</a:t>
            </a:r>
            <a:r>
              <a:rPr lang="es">
                <a:solidFill>
                  <a:srgbClr val="000000"/>
                </a:solidFill>
                <a:latin typeface="Arial"/>
                <a:ea typeface="Arial"/>
                <a:cs typeface="Arial"/>
                <a:sym typeface="Arial"/>
              </a:rPr>
              <a:t> Commercialized</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Key Metrics:</a:t>
            </a:r>
            <a:endParaRPr b="1" i="1">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Downloads/Streams: Measure how many times a content is downloaded or streamed.</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User Demographics: Understand the age, gender, location and interests of users.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Engagement: Measure how long users stay engaged during a content.</a:t>
            </a:r>
            <a:endParaRPr>
              <a:latin typeface="Arial"/>
              <a:ea typeface="Arial"/>
              <a:cs typeface="Arial"/>
              <a:sym typeface="Arial"/>
            </a:endParaRPr>
          </a:p>
        </p:txBody>
      </p:sp>
      <p:sp>
        <p:nvSpPr>
          <p:cNvPr id="487" name="Google Shape;487;p49"/>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Technology Research</a:t>
            </a:r>
            <a:endParaRPr sz="2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3" name="Shape 493"/>
        <p:cNvGrpSpPr/>
        <p:nvPr/>
      </p:nvGrpSpPr>
      <p:grpSpPr>
        <a:xfrm>
          <a:off x="0" y="0"/>
          <a:ext cx="0" cy="0"/>
          <a:chOff x="0" y="0"/>
          <a:chExt cx="0" cy="0"/>
        </a:xfrm>
      </p:grpSpPr>
      <p:pic>
        <p:nvPicPr>
          <p:cNvPr id="494" name="Google Shape;494;p50"/>
          <p:cNvPicPr preferRelativeResize="0"/>
          <p:nvPr/>
        </p:nvPicPr>
        <p:blipFill rotWithShape="1">
          <a:blip r:embed="rId3">
            <a:alphaModFix/>
          </a:blip>
          <a:srcRect b="0" l="18712" r="18705" t="0"/>
          <a:stretch/>
        </p:blipFill>
        <p:spPr>
          <a:xfrm>
            <a:off x="331425" y="271375"/>
            <a:ext cx="4224901" cy="4506151"/>
          </a:xfrm>
          <a:prstGeom prst="rect">
            <a:avLst/>
          </a:prstGeom>
          <a:noFill/>
          <a:ln>
            <a:noFill/>
          </a:ln>
        </p:spPr>
      </p:pic>
      <p:sp>
        <p:nvSpPr>
          <p:cNvPr id="495" name="Google Shape;495;p50"/>
          <p:cNvSpPr txBox="1"/>
          <p:nvPr>
            <p:ph idx="1" type="subTitle"/>
          </p:nvPr>
        </p:nvSpPr>
        <p:spPr>
          <a:xfrm>
            <a:off x="4831525" y="782425"/>
            <a:ext cx="4312500" cy="39951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i="1" lang="es">
                <a:solidFill>
                  <a:srgbClr val="000000"/>
                </a:solidFill>
                <a:latin typeface="Arial"/>
                <a:ea typeface="Arial"/>
                <a:cs typeface="Arial"/>
                <a:sym typeface="Arial"/>
              </a:rPr>
              <a:t>Activity:</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Personalized Narration / Translation</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Enabling Technology:</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AI-Driven</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Status:</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Unsolved</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Key Metrics:</a:t>
            </a:r>
            <a:endParaRPr b="1" i="1">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Narration quality: Measure how well the AI-generated narration aligns with human narration quality.</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Translation accuracy: Measure how accurately the AI translates spoken content.</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Personalization accuracy: Assess how accurately the AI can adapt the narration style to match individual user preferences.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Engagement increase: Determine if personalized narration leads to longer engagement times and increased user satisfaction.</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Feedback: Implement a system where user feedback helps improve the AI's personalization accuracy over time.</a:t>
            </a:r>
            <a:endParaRPr>
              <a:latin typeface="Arial"/>
              <a:ea typeface="Arial"/>
              <a:cs typeface="Arial"/>
              <a:sym typeface="Arial"/>
            </a:endParaRPr>
          </a:p>
          <a:p>
            <a:pPr indent="0" lvl="0" marL="457200" rtl="0" algn="just">
              <a:lnSpc>
                <a:spcPct val="115000"/>
              </a:lnSpc>
              <a:spcBef>
                <a:spcPts val="0"/>
              </a:spcBef>
              <a:spcAft>
                <a:spcPts val="0"/>
              </a:spcAft>
              <a:buNone/>
            </a:pPr>
            <a:r>
              <a:t/>
            </a:r>
            <a:endParaRPr>
              <a:solidFill>
                <a:srgbClr val="000000"/>
              </a:solidFill>
              <a:latin typeface="Arial"/>
              <a:ea typeface="Arial"/>
              <a:cs typeface="Arial"/>
              <a:sym typeface="Arial"/>
            </a:endParaRPr>
          </a:p>
        </p:txBody>
      </p:sp>
      <p:sp>
        <p:nvSpPr>
          <p:cNvPr id="496" name="Google Shape;496;p50"/>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Technology Research</a:t>
            </a:r>
            <a:endParaRPr sz="2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143" name="Google Shape;143;p24"/>
          <p:cNvSpPr txBox="1"/>
          <p:nvPr>
            <p:ph type="title"/>
          </p:nvPr>
        </p:nvSpPr>
        <p:spPr>
          <a:xfrm>
            <a:off x="0" y="0"/>
            <a:ext cx="2754300" cy="8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Incumbents</a:t>
            </a:r>
            <a:endParaRPr/>
          </a:p>
        </p:txBody>
      </p:sp>
      <p:sp>
        <p:nvSpPr>
          <p:cNvPr id="144" name="Google Shape;144;p24"/>
          <p:cNvSpPr txBox="1"/>
          <p:nvPr/>
        </p:nvSpPr>
        <p:spPr>
          <a:xfrm>
            <a:off x="1166900" y="1087475"/>
            <a:ext cx="4795200" cy="430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Premiere Pro (Adobe):</a:t>
            </a:r>
            <a:r>
              <a:rPr lang="es" sz="1100"/>
              <a:t> offers tools such as text-based editing, audio</a:t>
            </a:r>
            <a:r>
              <a:rPr lang="es" sz="1100"/>
              <a:t> t</a:t>
            </a:r>
            <a:r>
              <a:rPr lang="es" sz="1100"/>
              <a:t>ranscription, AI assisted tools, and a generally simple workflow.</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After Effects (Adobe):</a:t>
            </a:r>
            <a:r>
              <a:rPr lang="es" sz="1100"/>
              <a:t> focuses particularly on adding special effects and animations to existing content </a:t>
            </a:r>
            <a:r>
              <a:rPr lang="es" sz="1100"/>
              <a:t>at</a:t>
            </a:r>
            <a:r>
              <a:rPr lang="es" sz="1100"/>
              <a:t> industry standards.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Final Cut Pro (Apple): </a:t>
            </a:r>
            <a:r>
              <a:rPr lang="es" sz="1100"/>
              <a:t>video editing software specifically for Apple devices. It is a all-around including audio editing, color grading, and depth of field editing.</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Video Editor (Microsoft):</a:t>
            </a:r>
            <a:r>
              <a:rPr lang="es" sz="1100"/>
              <a:t> free video editing software for Windows devices. It offers basic features for creating and editing videos, such as trimming, cutting, and adding titles.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VideoStudio (Corel): </a:t>
            </a:r>
            <a:r>
              <a:rPr lang="es" sz="1100"/>
              <a:t>video editing software for Windows devices. It offers a variety of features for creating and editing videos, including motion tracking, chroma key, and 360-degree video editing.</a:t>
            </a:r>
            <a:endParaRPr sz="1100"/>
          </a:p>
        </p:txBody>
      </p:sp>
      <p:sp>
        <p:nvSpPr>
          <p:cNvPr id="145" name="Google Shape;145;p24"/>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633150" y="1161166"/>
            <a:ext cx="438300" cy="439200"/>
          </a:xfrm>
          <a:prstGeom prst="rect">
            <a:avLst/>
          </a:prstGeom>
          <a:noFill/>
          <a:ln>
            <a:noFill/>
          </a:ln>
        </p:spPr>
      </p:pic>
      <p:pic>
        <p:nvPicPr>
          <p:cNvPr id="148" name="Google Shape;148;p24"/>
          <p:cNvPicPr preferRelativeResize="0"/>
          <p:nvPr/>
        </p:nvPicPr>
        <p:blipFill>
          <a:blip r:embed="rId5">
            <a:alphaModFix/>
          </a:blip>
          <a:stretch>
            <a:fillRect/>
          </a:stretch>
        </p:blipFill>
        <p:spPr>
          <a:xfrm>
            <a:off x="632700" y="1760237"/>
            <a:ext cx="439201" cy="424559"/>
          </a:xfrm>
          <a:prstGeom prst="rect">
            <a:avLst/>
          </a:prstGeom>
          <a:noFill/>
          <a:ln>
            <a:noFill/>
          </a:ln>
        </p:spPr>
      </p:pic>
      <p:pic>
        <p:nvPicPr>
          <p:cNvPr id="149" name="Google Shape;149;p24"/>
          <p:cNvPicPr preferRelativeResize="0"/>
          <p:nvPr/>
        </p:nvPicPr>
        <p:blipFill>
          <a:blip r:embed="rId6">
            <a:alphaModFix/>
          </a:blip>
          <a:stretch>
            <a:fillRect/>
          </a:stretch>
        </p:blipFill>
        <p:spPr>
          <a:xfrm>
            <a:off x="632700" y="2344650"/>
            <a:ext cx="439200" cy="439200"/>
          </a:xfrm>
          <a:prstGeom prst="rect">
            <a:avLst/>
          </a:prstGeom>
          <a:noFill/>
          <a:ln>
            <a:noFill/>
          </a:ln>
        </p:spPr>
      </p:pic>
      <p:pic>
        <p:nvPicPr>
          <p:cNvPr id="150" name="Google Shape;150;p24"/>
          <p:cNvPicPr preferRelativeResize="0"/>
          <p:nvPr/>
        </p:nvPicPr>
        <p:blipFill>
          <a:blip r:embed="rId7">
            <a:alphaModFix/>
          </a:blip>
          <a:stretch>
            <a:fillRect/>
          </a:stretch>
        </p:blipFill>
        <p:spPr>
          <a:xfrm>
            <a:off x="632688" y="3125275"/>
            <a:ext cx="439200" cy="439200"/>
          </a:xfrm>
          <a:prstGeom prst="rect">
            <a:avLst/>
          </a:prstGeom>
          <a:noFill/>
          <a:ln>
            <a:noFill/>
          </a:ln>
        </p:spPr>
      </p:pic>
      <p:pic>
        <p:nvPicPr>
          <p:cNvPr id="151" name="Google Shape;151;p24"/>
          <p:cNvPicPr preferRelativeResize="0"/>
          <p:nvPr/>
        </p:nvPicPr>
        <p:blipFill>
          <a:blip r:embed="rId8">
            <a:alphaModFix/>
          </a:blip>
          <a:stretch>
            <a:fillRect/>
          </a:stretch>
        </p:blipFill>
        <p:spPr>
          <a:xfrm>
            <a:off x="438300" y="3905888"/>
            <a:ext cx="827999" cy="4636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2" name="Shape 502"/>
        <p:cNvGrpSpPr/>
        <p:nvPr/>
      </p:nvGrpSpPr>
      <p:grpSpPr>
        <a:xfrm>
          <a:off x="0" y="0"/>
          <a:ext cx="0" cy="0"/>
          <a:chOff x="0" y="0"/>
          <a:chExt cx="0" cy="0"/>
        </a:xfrm>
      </p:grpSpPr>
      <p:pic>
        <p:nvPicPr>
          <p:cNvPr id="503" name="Google Shape;503;p51"/>
          <p:cNvPicPr preferRelativeResize="0"/>
          <p:nvPr/>
        </p:nvPicPr>
        <p:blipFill rotWithShape="1">
          <a:blip r:embed="rId3">
            <a:alphaModFix/>
          </a:blip>
          <a:srcRect b="0" l="17083" r="17083" t="0"/>
          <a:stretch/>
        </p:blipFill>
        <p:spPr>
          <a:xfrm>
            <a:off x="331425" y="271375"/>
            <a:ext cx="4224901" cy="4506149"/>
          </a:xfrm>
          <a:prstGeom prst="rect">
            <a:avLst/>
          </a:prstGeom>
          <a:noFill/>
          <a:ln>
            <a:noFill/>
          </a:ln>
        </p:spPr>
      </p:pic>
      <p:sp>
        <p:nvSpPr>
          <p:cNvPr id="504" name="Google Shape;504;p51"/>
          <p:cNvSpPr txBox="1"/>
          <p:nvPr>
            <p:ph idx="1" type="subTitle"/>
          </p:nvPr>
        </p:nvSpPr>
        <p:spPr>
          <a:xfrm>
            <a:off x="4943525" y="782425"/>
            <a:ext cx="3823800" cy="41451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i="1" lang="es">
                <a:solidFill>
                  <a:srgbClr val="000000"/>
                </a:solidFill>
                <a:latin typeface="Arial"/>
                <a:ea typeface="Arial"/>
                <a:cs typeface="Arial"/>
                <a:sym typeface="Arial"/>
              </a:rPr>
              <a:t>Activity:</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Automatic Audio Content Summarization</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Enabling Technology:</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AI-Driven</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Status:</a:t>
            </a:r>
            <a:r>
              <a:rPr lang="es">
                <a:solidFill>
                  <a:srgbClr val="000000"/>
                </a:solidFill>
                <a:latin typeface="Arial"/>
                <a:ea typeface="Arial"/>
                <a:cs typeface="Arial"/>
                <a:sym typeface="Arial"/>
              </a:rPr>
              <a:t> </a:t>
            </a:r>
            <a:r>
              <a:rPr lang="es">
                <a:solidFill>
                  <a:srgbClr val="000000"/>
                </a:solidFill>
                <a:latin typeface="Arial"/>
                <a:ea typeface="Arial"/>
                <a:cs typeface="Arial"/>
                <a:sym typeface="Arial"/>
              </a:rPr>
              <a:t>Unsolved</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i="1" lang="es">
                <a:solidFill>
                  <a:srgbClr val="000000"/>
                </a:solidFill>
                <a:latin typeface="Arial"/>
                <a:ea typeface="Arial"/>
                <a:cs typeface="Arial"/>
                <a:sym typeface="Arial"/>
              </a:rPr>
              <a:t>Key Metrics:</a:t>
            </a:r>
            <a:endParaRPr b="1" i="1">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Summarization accuracy: Measure how effectively the AI can accurately summarize podcast episodes.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User engagement: Analyze whether summarized content increases user engagement and encourages them to listen to full episodes.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Key takeaways: Assess if the generated summaries effectively capture the main points and highlights of the episode.</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Time efficiency: Determine the time required for the AI to generate summaries relative to the episode length.</a:t>
            </a:r>
            <a:endParaRPr>
              <a:latin typeface="Arial"/>
              <a:ea typeface="Arial"/>
              <a:cs typeface="Arial"/>
              <a:sym typeface="Arial"/>
            </a:endParaRPr>
          </a:p>
          <a:p>
            <a:pPr indent="0" lvl="0" marL="457200" rtl="0" algn="just">
              <a:lnSpc>
                <a:spcPct val="115000"/>
              </a:lnSpc>
              <a:spcBef>
                <a:spcPts val="0"/>
              </a:spcBef>
              <a:spcAft>
                <a:spcPts val="0"/>
              </a:spcAft>
              <a:buNone/>
            </a:pPr>
            <a:r>
              <a:t/>
            </a:r>
            <a:endParaRPr>
              <a:solidFill>
                <a:srgbClr val="000000"/>
              </a:solidFill>
              <a:latin typeface="Arial"/>
              <a:ea typeface="Arial"/>
              <a:cs typeface="Arial"/>
              <a:sym typeface="Arial"/>
            </a:endParaRPr>
          </a:p>
        </p:txBody>
      </p:sp>
      <p:sp>
        <p:nvSpPr>
          <p:cNvPr id="505" name="Google Shape;505;p51"/>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Technology Research</a:t>
            </a:r>
            <a:endParaRPr sz="22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52"/>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52"/>
          <p:cNvPicPr preferRelativeResize="0"/>
          <p:nvPr/>
        </p:nvPicPr>
        <p:blipFill rotWithShape="1">
          <a:blip r:embed="rId4">
            <a:alphaModFix/>
          </a:blip>
          <a:srcRect b="10525" l="0" r="0" t="10517"/>
          <a:stretch/>
        </p:blipFill>
        <p:spPr>
          <a:xfrm>
            <a:off x="0" y="0"/>
            <a:ext cx="9144003" cy="5143500"/>
          </a:xfrm>
          <a:prstGeom prst="rect">
            <a:avLst/>
          </a:prstGeom>
          <a:noFill/>
          <a:ln>
            <a:noFill/>
          </a:ln>
        </p:spPr>
      </p:pic>
      <p:sp>
        <p:nvSpPr>
          <p:cNvPr id="515" name="Google Shape;515;p52"/>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txBox="1"/>
          <p:nvPr>
            <p:ph type="title"/>
          </p:nvPr>
        </p:nvSpPr>
        <p:spPr>
          <a:xfrm>
            <a:off x="2643750" y="1763450"/>
            <a:ext cx="385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DIGITALIZATION AUDIT</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18" name="Google Shape;518;p52"/>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pic>
        <p:nvPicPr>
          <p:cNvPr id="525" name="Google Shape;525;p53"/>
          <p:cNvPicPr preferRelativeResize="0"/>
          <p:nvPr/>
        </p:nvPicPr>
        <p:blipFill rotWithShape="1">
          <a:blip r:embed="rId3">
            <a:alphaModFix/>
          </a:blip>
          <a:srcRect b="0" l="34157" r="28323" t="0"/>
          <a:stretch/>
        </p:blipFill>
        <p:spPr>
          <a:xfrm>
            <a:off x="6651550" y="-42650"/>
            <a:ext cx="3255601" cy="5143499"/>
          </a:xfrm>
          <a:prstGeom prst="rect">
            <a:avLst/>
          </a:prstGeom>
          <a:noFill/>
          <a:ln>
            <a:noFill/>
          </a:ln>
        </p:spPr>
      </p:pic>
      <p:sp>
        <p:nvSpPr>
          <p:cNvPr id="526" name="Google Shape;526;p53"/>
          <p:cNvSpPr txBox="1"/>
          <p:nvPr>
            <p:ph type="title"/>
          </p:nvPr>
        </p:nvSpPr>
        <p:spPr>
          <a:xfrm>
            <a:off x="362100" y="77250"/>
            <a:ext cx="6289500" cy="9000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2400"/>
              <a:t>Content Research Stage (Researching)</a:t>
            </a:r>
            <a:endParaRPr sz="2400"/>
          </a:p>
        </p:txBody>
      </p:sp>
      <p:sp>
        <p:nvSpPr>
          <p:cNvPr id="527" name="Google Shape;527;p53"/>
          <p:cNvSpPr txBox="1"/>
          <p:nvPr/>
        </p:nvSpPr>
        <p:spPr>
          <a:xfrm>
            <a:off x="718963" y="1067850"/>
            <a:ext cx="5201700" cy="3613200"/>
          </a:xfrm>
          <a:prstGeom prst="rect">
            <a:avLst/>
          </a:prstGeom>
          <a:noFill/>
          <a:ln>
            <a:noFill/>
          </a:ln>
        </p:spPr>
        <p:txBody>
          <a:bodyPr anchorCtr="0" anchor="t" bIns="91425" lIns="91425" spcFirstLastPara="1" rIns="91425" wrap="square" tIns="90000">
            <a:noAutofit/>
          </a:bodyPr>
          <a:lstStyle/>
          <a:p>
            <a:pPr indent="0" lvl="0" marL="0" rtl="0" algn="l">
              <a:lnSpc>
                <a:spcPct val="115000"/>
              </a:lnSpc>
              <a:spcBef>
                <a:spcPts val="1200"/>
              </a:spcBef>
              <a:spcAft>
                <a:spcPts val="0"/>
              </a:spcAft>
              <a:buNone/>
            </a:pPr>
            <a:r>
              <a:rPr b="1" lang="es" sz="1100"/>
              <a:t>ANALYZE: </a:t>
            </a:r>
            <a:r>
              <a:rPr lang="es" sz="1100"/>
              <a:t>Researching primarily involves using digital analytic tools to collect and analyze data to identify trends and topic ideas, emphasizing the application of data analysis and insights.</a:t>
            </a:r>
            <a:endParaRPr sz="1100"/>
          </a:p>
          <a:p>
            <a:pPr indent="-298450" lvl="0" marL="457200" rtl="0" algn="l">
              <a:lnSpc>
                <a:spcPct val="115000"/>
              </a:lnSpc>
              <a:spcBef>
                <a:spcPts val="1200"/>
              </a:spcBef>
              <a:spcAft>
                <a:spcPts val="0"/>
              </a:spcAft>
              <a:buSzPts val="1100"/>
              <a:buChar char="●"/>
            </a:pPr>
            <a:r>
              <a:rPr b="1" lang="es" sz="1100"/>
              <a:t>Keyword Analysis</a:t>
            </a:r>
            <a:endParaRPr b="1" sz="1100"/>
          </a:p>
          <a:p>
            <a:pPr indent="0" lvl="0" marL="457200" rtl="0" algn="l">
              <a:lnSpc>
                <a:spcPct val="115000"/>
              </a:lnSpc>
              <a:spcBef>
                <a:spcPts val="1200"/>
              </a:spcBef>
              <a:spcAft>
                <a:spcPts val="0"/>
              </a:spcAft>
              <a:buNone/>
            </a:pPr>
            <a:r>
              <a:rPr lang="es" sz="1100"/>
              <a:t>Expertly analyze keywords to find the most searched and relevant content.</a:t>
            </a:r>
            <a:endParaRPr sz="1100"/>
          </a:p>
          <a:p>
            <a:pPr indent="-298450" lvl="0" marL="457200" rtl="0" algn="l">
              <a:lnSpc>
                <a:spcPct val="115000"/>
              </a:lnSpc>
              <a:spcBef>
                <a:spcPts val="1200"/>
              </a:spcBef>
              <a:spcAft>
                <a:spcPts val="0"/>
              </a:spcAft>
              <a:buSzPts val="1100"/>
              <a:buChar char="●"/>
            </a:pPr>
            <a:r>
              <a:rPr b="1" lang="es" sz="1100"/>
              <a:t>Competitor Analysis</a:t>
            </a:r>
            <a:endParaRPr b="1" sz="1100"/>
          </a:p>
          <a:p>
            <a:pPr indent="0" lvl="0" marL="457200" rtl="0" algn="l">
              <a:lnSpc>
                <a:spcPct val="115000"/>
              </a:lnSpc>
              <a:spcBef>
                <a:spcPts val="1200"/>
              </a:spcBef>
              <a:spcAft>
                <a:spcPts val="0"/>
              </a:spcAft>
              <a:buNone/>
            </a:pPr>
            <a:r>
              <a:rPr lang="es" sz="1100"/>
              <a:t>Investigating competitors' content using online search engines.</a:t>
            </a:r>
            <a:endParaRPr sz="1100"/>
          </a:p>
          <a:p>
            <a:pPr indent="-298450" lvl="0" marL="457200" rtl="0" algn="l">
              <a:lnSpc>
                <a:spcPct val="115000"/>
              </a:lnSpc>
              <a:spcBef>
                <a:spcPts val="1200"/>
              </a:spcBef>
              <a:spcAft>
                <a:spcPts val="0"/>
              </a:spcAft>
              <a:buSzPts val="1100"/>
              <a:buChar char="●"/>
            </a:pPr>
            <a:r>
              <a:rPr b="1" lang="es" sz="1100"/>
              <a:t>Trend Analysis</a:t>
            </a:r>
            <a:endParaRPr b="1" sz="1100"/>
          </a:p>
          <a:p>
            <a:pPr indent="0" lvl="0" marL="457200" rtl="0" algn="l">
              <a:lnSpc>
                <a:spcPct val="115000"/>
              </a:lnSpc>
              <a:spcBef>
                <a:spcPts val="1200"/>
              </a:spcBef>
              <a:spcAft>
                <a:spcPts val="1200"/>
              </a:spcAft>
              <a:buNone/>
            </a:pPr>
            <a:r>
              <a:rPr lang="es" sz="1100"/>
              <a:t>Analyze audience interests and trends to produce relevant and compelling content.</a:t>
            </a:r>
            <a:endParaRPr sz="1100"/>
          </a:p>
        </p:txBody>
      </p:sp>
      <p:sp>
        <p:nvSpPr>
          <p:cNvPr id="528" name="Google Shape;528;p53"/>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3" name="Shape 533"/>
        <p:cNvGrpSpPr/>
        <p:nvPr/>
      </p:nvGrpSpPr>
      <p:grpSpPr>
        <a:xfrm>
          <a:off x="0" y="0"/>
          <a:ext cx="0" cy="0"/>
          <a:chOff x="0" y="0"/>
          <a:chExt cx="0" cy="0"/>
        </a:xfrm>
      </p:grpSpPr>
      <p:pic>
        <p:nvPicPr>
          <p:cNvPr id="534" name="Google Shape;534;p54"/>
          <p:cNvPicPr preferRelativeResize="0"/>
          <p:nvPr/>
        </p:nvPicPr>
        <p:blipFill rotWithShape="1">
          <a:blip r:embed="rId3">
            <a:alphaModFix/>
          </a:blip>
          <a:srcRect b="0" l="26391" r="26396" t="0"/>
          <a:stretch/>
        </p:blipFill>
        <p:spPr>
          <a:xfrm>
            <a:off x="331425" y="271375"/>
            <a:ext cx="3000724" cy="4506148"/>
          </a:xfrm>
          <a:prstGeom prst="rect">
            <a:avLst/>
          </a:prstGeom>
          <a:noFill/>
          <a:ln>
            <a:noFill/>
          </a:ln>
        </p:spPr>
      </p:pic>
      <p:sp>
        <p:nvSpPr>
          <p:cNvPr id="535" name="Google Shape;535;p54"/>
          <p:cNvSpPr txBox="1"/>
          <p:nvPr>
            <p:ph idx="1" type="subTitle"/>
          </p:nvPr>
        </p:nvSpPr>
        <p:spPr>
          <a:xfrm>
            <a:off x="3735150" y="1070900"/>
            <a:ext cx="5053500" cy="3946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100">
                <a:solidFill>
                  <a:srgbClr val="000000"/>
                </a:solidFill>
                <a:latin typeface="Arial"/>
                <a:ea typeface="Arial"/>
                <a:cs typeface="Arial"/>
                <a:sym typeface="Arial"/>
              </a:rPr>
              <a:t>COMMUNICATE AND SHARE: </a:t>
            </a:r>
            <a:r>
              <a:rPr lang="es" sz="1100">
                <a:solidFill>
                  <a:srgbClr val="000000"/>
                </a:solidFill>
                <a:latin typeface="Arial"/>
                <a:ea typeface="Arial"/>
                <a:cs typeface="Arial"/>
                <a:sym typeface="Arial"/>
              </a:rPr>
              <a:t>Planning involves the use of digital tools for setting up calendars, monitoring audience feedback, and enhancing team collaboration, which are all focused on communication and sharing of information and plans among teams and stakeholders.</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Editorial Calendar</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s" sz="1100">
                <a:solidFill>
                  <a:srgbClr val="000000"/>
                </a:solidFill>
                <a:latin typeface="Arial"/>
                <a:ea typeface="Arial"/>
                <a:cs typeface="Arial"/>
                <a:sym typeface="Arial"/>
              </a:rPr>
              <a:t>Set up a digital calendar to plan and organize content creation based on different campaigns and promotions.</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Social Media Listening</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s" sz="1100">
                <a:solidFill>
                  <a:srgbClr val="000000"/>
                </a:solidFill>
                <a:latin typeface="Arial"/>
                <a:ea typeface="Arial"/>
                <a:cs typeface="Arial"/>
                <a:sym typeface="Arial"/>
              </a:rPr>
              <a:t>Collect and monitor audience feedback and sentiments to compile a more informed digital content strategy.</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Team Collaboration</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1200"/>
              </a:spcAft>
              <a:buNone/>
            </a:pPr>
            <a:r>
              <a:rPr lang="es" sz="1100">
                <a:solidFill>
                  <a:srgbClr val="000000"/>
                </a:solidFill>
                <a:latin typeface="Arial"/>
                <a:ea typeface="Arial"/>
                <a:cs typeface="Arial"/>
                <a:sym typeface="Arial"/>
              </a:rPr>
              <a:t>Use digital tools to foster better collaboration between teams, who may be remotely located.</a:t>
            </a:r>
            <a:endParaRPr>
              <a:solidFill>
                <a:srgbClr val="000000"/>
              </a:solidFill>
              <a:latin typeface="Arial"/>
              <a:ea typeface="Arial"/>
              <a:cs typeface="Arial"/>
              <a:sym typeface="Arial"/>
            </a:endParaRPr>
          </a:p>
        </p:txBody>
      </p:sp>
      <p:sp>
        <p:nvSpPr>
          <p:cNvPr id="536" name="Google Shape;536;p54"/>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4"/>
          <p:cNvSpPr/>
          <p:nvPr/>
        </p:nvSpPr>
        <p:spPr>
          <a:xfrm rot="-5400000">
            <a:off x="5870700" y="-2031125"/>
            <a:ext cx="782400" cy="538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txBox="1"/>
          <p:nvPr>
            <p:ph type="ctrTitle"/>
          </p:nvPr>
        </p:nvSpPr>
        <p:spPr>
          <a:xfrm>
            <a:off x="3568200" y="271375"/>
            <a:ext cx="53874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Content Research Stage (Planning)</a:t>
            </a:r>
            <a:endParaRPr sz="2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pic>
        <p:nvPicPr>
          <p:cNvPr id="543" name="Google Shape;543;p55"/>
          <p:cNvPicPr preferRelativeResize="0"/>
          <p:nvPr/>
        </p:nvPicPr>
        <p:blipFill rotWithShape="1">
          <a:blip r:embed="rId3">
            <a:alphaModFix/>
          </a:blip>
          <a:srcRect b="0" l="22569" r="22569" t="0"/>
          <a:stretch/>
        </p:blipFill>
        <p:spPr>
          <a:xfrm>
            <a:off x="6678175" y="-42650"/>
            <a:ext cx="3762376" cy="5143500"/>
          </a:xfrm>
          <a:prstGeom prst="rect">
            <a:avLst/>
          </a:prstGeom>
          <a:noFill/>
          <a:ln>
            <a:noFill/>
          </a:ln>
        </p:spPr>
      </p:pic>
      <p:sp>
        <p:nvSpPr>
          <p:cNvPr id="544" name="Google Shape;544;p55"/>
          <p:cNvSpPr txBox="1"/>
          <p:nvPr>
            <p:ph type="title"/>
          </p:nvPr>
        </p:nvSpPr>
        <p:spPr>
          <a:xfrm>
            <a:off x="362100" y="77250"/>
            <a:ext cx="56937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Content Creation Stage (Creating)</a:t>
            </a:r>
            <a:endParaRPr>
              <a:solidFill>
                <a:srgbClr val="000000"/>
              </a:solidFill>
              <a:latin typeface="Open Sans"/>
              <a:ea typeface="Open Sans"/>
              <a:cs typeface="Open Sans"/>
              <a:sym typeface="Open Sans"/>
            </a:endParaRPr>
          </a:p>
        </p:txBody>
      </p:sp>
      <p:sp>
        <p:nvSpPr>
          <p:cNvPr id="545" name="Google Shape;545;p55"/>
          <p:cNvSpPr txBox="1"/>
          <p:nvPr/>
        </p:nvSpPr>
        <p:spPr>
          <a:xfrm>
            <a:off x="628713" y="980175"/>
            <a:ext cx="5000400" cy="3464700"/>
          </a:xfrm>
          <a:prstGeom prst="rect">
            <a:avLst/>
          </a:prstGeom>
          <a:noFill/>
          <a:ln>
            <a:noFill/>
          </a:ln>
        </p:spPr>
        <p:txBody>
          <a:bodyPr anchorCtr="0" anchor="t" bIns="91425" lIns="91425" spcFirstLastPara="1" rIns="91425" wrap="square" tIns="90000">
            <a:noAutofit/>
          </a:bodyPr>
          <a:lstStyle/>
          <a:p>
            <a:pPr indent="0" lvl="0" marL="0" rtl="0" algn="l">
              <a:lnSpc>
                <a:spcPct val="115000"/>
              </a:lnSpc>
              <a:spcBef>
                <a:spcPts val="1200"/>
              </a:spcBef>
              <a:spcAft>
                <a:spcPts val="0"/>
              </a:spcAft>
              <a:buNone/>
            </a:pPr>
            <a:r>
              <a:rPr b="1" lang="es" sz="1100"/>
              <a:t>DIGITAL DATA COLLECTION: </a:t>
            </a:r>
            <a:r>
              <a:rPr lang="es" sz="1100"/>
              <a:t>Creating utilizes digital tools to enhance and expedite the content creation process, but it still requires human intervention and creativity in certain aspects, rather than being fully automated. This level emphasizes digital data collection, encompassing the use of digital tools to assist in the manual content creation process, without completely replacing human involvement.</a:t>
            </a:r>
            <a:endParaRPr sz="1100"/>
          </a:p>
          <a:p>
            <a:pPr indent="-298450" lvl="0" marL="457200" rtl="0" algn="l">
              <a:lnSpc>
                <a:spcPct val="115000"/>
              </a:lnSpc>
              <a:spcBef>
                <a:spcPts val="1200"/>
              </a:spcBef>
              <a:spcAft>
                <a:spcPts val="0"/>
              </a:spcAft>
              <a:buSzPts val="1100"/>
              <a:buChar char="●"/>
            </a:pPr>
            <a:r>
              <a:rPr b="1" lang="es" sz="1100"/>
              <a:t>Streamlined Content Creation</a:t>
            </a:r>
            <a:endParaRPr b="1" sz="1100"/>
          </a:p>
          <a:p>
            <a:pPr indent="0" lvl="0" marL="457200" rtl="0" algn="l">
              <a:lnSpc>
                <a:spcPct val="115000"/>
              </a:lnSpc>
              <a:spcBef>
                <a:spcPts val="1200"/>
              </a:spcBef>
              <a:spcAft>
                <a:spcPts val="0"/>
              </a:spcAft>
              <a:buNone/>
            </a:pPr>
            <a:r>
              <a:rPr lang="es" sz="1100"/>
              <a:t>Use digital tools to speed up the content creation process without sacrificing quality.</a:t>
            </a:r>
            <a:endParaRPr sz="1100"/>
          </a:p>
          <a:p>
            <a:pPr indent="-298450" lvl="0" marL="457200" rtl="0" algn="l">
              <a:lnSpc>
                <a:spcPct val="115000"/>
              </a:lnSpc>
              <a:spcBef>
                <a:spcPts val="1200"/>
              </a:spcBef>
              <a:spcAft>
                <a:spcPts val="0"/>
              </a:spcAft>
              <a:buSzPts val="1100"/>
              <a:buChar char="●"/>
            </a:pPr>
            <a:r>
              <a:rPr b="1" lang="es" sz="1100"/>
              <a:t>Dynamic Content Creation</a:t>
            </a:r>
            <a:endParaRPr b="1" sz="1100"/>
          </a:p>
          <a:p>
            <a:pPr indent="0" lvl="0" marL="457200" rtl="0" algn="l">
              <a:lnSpc>
                <a:spcPct val="115000"/>
              </a:lnSpc>
              <a:spcBef>
                <a:spcPts val="1200"/>
              </a:spcBef>
              <a:spcAft>
                <a:spcPts val="0"/>
              </a:spcAft>
              <a:buNone/>
            </a:pPr>
            <a:r>
              <a:rPr lang="es" sz="1100"/>
              <a:t>Create dynamic content, incorporating advanced technologies like augmented reality, virtual reality, and interactive content.</a:t>
            </a:r>
            <a:endParaRPr sz="1100"/>
          </a:p>
          <a:p>
            <a:pPr indent="0" lvl="0" marL="0" rtl="0" algn="just">
              <a:lnSpc>
                <a:spcPct val="115000"/>
              </a:lnSpc>
              <a:spcBef>
                <a:spcPts val="1200"/>
              </a:spcBef>
              <a:spcAft>
                <a:spcPts val="0"/>
              </a:spcAft>
              <a:buNone/>
            </a:pPr>
            <a:r>
              <a:t/>
            </a:r>
            <a:endParaRPr sz="1200"/>
          </a:p>
        </p:txBody>
      </p:sp>
      <p:sp>
        <p:nvSpPr>
          <p:cNvPr id="546" name="Google Shape;546;p55"/>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1" name="Shape 551"/>
        <p:cNvGrpSpPr/>
        <p:nvPr/>
      </p:nvGrpSpPr>
      <p:grpSpPr>
        <a:xfrm>
          <a:off x="0" y="0"/>
          <a:ext cx="0" cy="0"/>
          <a:chOff x="0" y="0"/>
          <a:chExt cx="0" cy="0"/>
        </a:xfrm>
      </p:grpSpPr>
      <p:pic>
        <p:nvPicPr>
          <p:cNvPr id="552" name="Google Shape;552;p56"/>
          <p:cNvPicPr preferRelativeResize="0"/>
          <p:nvPr/>
        </p:nvPicPr>
        <p:blipFill rotWithShape="1">
          <a:blip r:embed="rId3">
            <a:alphaModFix/>
          </a:blip>
          <a:srcRect b="0" l="28393" r="33222" t="0"/>
          <a:stretch/>
        </p:blipFill>
        <p:spPr>
          <a:xfrm>
            <a:off x="331425" y="271375"/>
            <a:ext cx="3074952" cy="4506149"/>
          </a:xfrm>
          <a:prstGeom prst="rect">
            <a:avLst/>
          </a:prstGeom>
          <a:noFill/>
          <a:ln>
            <a:noFill/>
          </a:ln>
        </p:spPr>
      </p:pic>
      <p:sp>
        <p:nvSpPr>
          <p:cNvPr id="553" name="Google Shape;553;p56"/>
          <p:cNvSpPr txBox="1"/>
          <p:nvPr>
            <p:ph idx="1" type="subTitle"/>
          </p:nvPr>
        </p:nvSpPr>
        <p:spPr>
          <a:xfrm>
            <a:off x="3568200" y="1098650"/>
            <a:ext cx="5387400" cy="3946200"/>
          </a:xfrm>
          <a:prstGeom prst="rect">
            <a:avLst/>
          </a:prstGeom>
        </p:spPr>
        <p:txBody>
          <a:bodyPr anchorCtr="0" anchor="t" bIns="0" lIns="91425" spcFirstLastPara="1" rIns="91425" wrap="square" tIns="0">
            <a:noAutofit/>
          </a:bodyPr>
          <a:lstStyle/>
          <a:p>
            <a:pPr indent="0" lvl="0" marL="0" rtl="0" algn="l">
              <a:lnSpc>
                <a:spcPct val="115000"/>
              </a:lnSpc>
              <a:spcBef>
                <a:spcPts val="1200"/>
              </a:spcBef>
              <a:spcAft>
                <a:spcPts val="0"/>
              </a:spcAft>
              <a:buNone/>
            </a:pPr>
            <a:r>
              <a:rPr b="1" lang="es" sz="1100">
                <a:solidFill>
                  <a:srgbClr val="000000"/>
                </a:solidFill>
                <a:latin typeface="Arial"/>
                <a:ea typeface="Arial"/>
                <a:cs typeface="Arial"/>
                <a:sym typeface="Arial"/>
              </a:rPr>
              <a:t>AUTOMATE: </a:t>
            </a:r>
            <a:r>
              <a:rPr lang="es" sz="1100">
                <a:solidFill>
                  <a:srgbClr val="000000"/>
                </a:solidFill>
                <a:latin typeface="Arial"/>
                <a:ea typeface="Arial"/>
                <a:cs typeface="Arial"/>
                <a:sym typeface="Arial"/>
              </a:rPr>
              <a:t>Editing involves extensive use of advanced digital tools and automation techniques, including adding in-video links, automated quality checks, automated coloring, and AI-powered cropping, emphasizing automation and efficiency in the editing stage.</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In-Video Links</a:t>
            </a:r>
            <a:endParaRPr b="1" sz="1100">
              <a:solidFill>
                <a:srgbClr val="000000"/>
              </a:solidFill>
              <a:latin typeface="Arial"/>
              <a:ea typeface="Arial"/>
              <a:cs typeface="Arial"/>
              <a:sym typeface="Arial"/>
            </a:endParaRPr>
          </a:p>
          <a:p>
            <a:pPr indent="0" lvl="0" marL="457200" rtl="0" algn="l">
              <a:lnSpc>
                <a:spcPct val="115000"/>
              </a:lnSpc>
              <a:spcBef>
                <a:spcPts val="200"/>
              </a:spcBef>
              <a:spcAft>
                <a:spcPts val="0"/>
              </a:spcAft>
              <a:buNone/>
            </a:pPr>
            <a:r>
              <a:rPr lang="es" sz="1100">
                <a:solidFill>
                  <a:srgbClr val="000000"/>
                </a:solidFill>
                <a:latin typeface="Arial"/>
                <a:ea typeface="Arial"/>
                <a:cs typeface="Arial"/>
                <a:sym typeface="Arial"/>
              </a:rPr>
              <a:t>Use advances tools to add in-video links to other content to keep the viewer engaged.</a:t>
            </a:r>
            <a:endParaRPr sz="1100">
              <a:solidFill>
                <a:srgbClr val="000000"/>
              </a:solidFill>
              <a:latin typeface="Arial"/>
              <a:ea typeface="Arial"/>
              <a:cs typeface="Arial"/>
              <a:sym typeface="Arial"/>
            </a:endParaRPr>
          </a:p>
          <a:p>
            <a:pPr indent="-298450" lvl="0" marL="457200" rtl="0" algn="l">
              <a:lnSpc>
                <a:spcPct val="115000"/>
              </a:lnSpc>
              <a:spcBef>
                <a:spcPts val="800"/>
              </a:spcBef>
              <a:spcAft>
                <a:spcPts val="0"/>
              </a:spcAft>
              <a:buClr>
                <a:srgbClr val="000000"/>
              </a:buClr>
              <a:buSzPts val="1100"/>
              <a:buFont typeface="Arial"/>
              <a:buChar char="●"/>
            </a:pPr>
            <a:r>
              <a:rPr b="1" lang="es" sz="1100">
                <a:solidFill>
                  <a:srgbClr val="000000"/>
                </a:solidFill>
                <a:latin typeface="Arial"/>
                <a:ea typeface="Arial"/>
                <a:cs typeface="Arial"/>
                <a:sym typeface="Arial"/>
              </a:rPr>
              <a:t>Automated Quality Checks</a:t>
            </a:r>
            <a:endParaRPr b="1" sz="1100">
              <a:solidFill>
                <a:srgbClr val="000000"/>
              </a:solidFill>
              <a:latin typeface="Arial"/>
              <a:ea typeface="Arial"/>
              <a:cs typeface="Arial"/>
              <a:sym typeface="Arial"/>
            </a:endParaRPr>
          </a:p>
          <a:p>
            <a:pPr indent="0" lvl="0" marL="457200" rtl="0" algn="l">
              <a:lnSpc>
                <a:spcPct val="115000"/>
              </a:lnSpc>
              <a:spcBef>
                <a:spcPts val="200"/>
              </a:spcBef>
              <a:spcAft>
                <a:spcPts val="0"/>
              </a:spcAft>
              <a:buNone/>
            </a:pPr>
            <a:r>
              <a:rPr lang="es" sz="1100">
                <a:solidFill>
                  <a:srgbClr val="000000"/>
                </a:solidFill>
                <a:latin typeface="Arial"/>
                <a:ea typeface="Arial"/>
                <a:cs typeface="Arial"/>
                <a:sym typeface="Arial"/>
              </a:rPr>
              <a:t>Automate proofreading and grammar checking to enhance the quality of content.</a:t>
            </a:r>
            <a:endParaRPr sz="1100">
              <a:solidFill>
                <a:srgbClr val="000000"/>
              </a:solidFill>
              <a:latin typeface="Arial"/>
              <a:ea typeface="Arial"/>
              <a:cs typeface="Arial"/>
              <a:sym typeface="Arial"/>
            </a:endParaRPr>
          </a:p>
          <a:p>
            <a:pPr indent="-298450" lvl="0" marL="457200" rtl="0" algn="l">
              <a:lnSpc>
                <a:spcPct val="115000"/>
              </a:lnSpc>
              <a:spcBef>
                <a:spcPts val="800"/>
              </a:spcBef>
              <a:spcAft>
                <a:spcPts val="0"/>
              </a:spcAft>
              <a:buClr>
                <a:srgbClr val="000000"/>
              </a:buClr>
              <a:buSzPts val="1100"/>
              <a:buFont typeface="Arial"/>
              <a:buChar char="●"/>
            </a:pPr>
            <a:r>
              <a:rPr b="1" lang="es" sz="1100">
                <a:solidFill>
                  <a:srgbClr val="000000"/>
                </a:solidFill>
                <a:latin typeface="Arial"/>
                <a:ea typeface="Arial"/>
                <a:cs typeface="Arial"/>
                <a:sym typeface="Arial"/>
              </a:rPr>
              <a:t>Automated Coloring</a:t>
            </a:r>
            <a:endParaRPr b="1" sz="1100">
              <a:solidFill>
                <a:srgbClr val="000000"/>
              </a:solidFill>
              <a:latin typeface="Arial"/>
              <a:ea typeface="Arial"/>
              <a:cs typeface="Arial"/>
              <a:sym typeface="Arial"/>
            </a:endParaRPr>
          </a:p>
          <a:p>
            <a:pPr indent="0" lvl="0" marL="457200" rtl="0" algn="l">
              <a:lnSpc>
                <a:spcPct val="115000"/>
              </a:lnSpc>
              <a:spcBef>
                <a:spcPts val="200"/>
              </a:spcBef>
              <a:spcAft>
                <a:spcPts val="0"/>
              </a:spcAft>
              <a:buNone/>
            </a:pPr>
            <a:r>
              <a:rPr lang="es" sz="1100">
                <a:solidFill>
                  <a:srgbClr val="000000"/>
                </a:solidFill>
                <a:latin typeface="Arial"/>
                <a:ea typeface="Arial"/>
                <a:cs typeface="Arial"/>
                <a:sym typeface="Arial"/>
              </a:rPr>
              <a:t>Use automated coloring software to enhance the appeal and quality of videos and images.</a:t>
            </a:r>
            <a:endParaRPr sz="1100">
              <a:solidFill>
                <a:srgbClr val="000000"/>
              </a:solidFill>
              <a:latin typeface="Arial"/>
              <a:ea typeface="Arial"/>
              <a:cs typeface="Arial"/>
              <a:sym typeface="Arial"/>
            </a:endParaRPr>
          </a:p>
          <a:p>
            <a:pPr indent="-298450" lvl="0" marL="457200" rtl="0" algn="l">
              <a:lnSpc>
                <a:spcPct val="115000"/>
              </a:lnSpc>
              <a:spcBef>
                <a:spcPts val="800"/>
              </a:spcBef>
              <a:spcAft>
                <a:spcPts val="0"/>
              </a:spcAft>
              <a:buClr>
                <a:srgbClr val="000000"/>
              </a:buClr>
              <a:buSzPts val="1100"/>
              <a:buFont typeface="Arial"/>
              <a:buChar char="●"/>
            </a:pPr>
            <a:r>
              <a:rPr b="1" lang="es" sz="1100">
                <a:solidFill>
                  <a:srgbClr val="000000"/>
                </a:solidFill>
                <a:latin typeface="Arial"/>
                <a:ea typeface="Arial"/>
                <a:cs typeface="Arial"/>
                <a:sym typeface="Arial"/>
              </a:rPr>
              <a:t>AI-Powered Crop</a:t>
            </a:r>
            <a:endParaRPr b="1" sz="1100">
              <a:solidFill>
                <a:srgbClr val="000000"/>
              </a:solidFill>
              <a:latin typeface="Arial"/>
              <a:ea typeface="Arial"/>
              <a:cs typeface="Arial"/>
              <a:sym typeface="Arial"/>
            </a:endParaRPr>
          </a:p>
          <a:p>
            <a:pPr indent="0" lvl="0" marL="457200" rtl="0" algn="l">
              <a:lnSpc>
                <a:spcPct val="115000"/>
              </a:lnSpc>
              <a:spcBef>
                <a:spcPts val="200"/>
              </a:spcBef>
              <a:spcAft>
                <a:spcPts val="0"/>
              </a:spcAft>
              <a:buNone/>
            </a:pPr>
            <a:r>
              <a:rPr lang="es" sz="1100">
                <a:solidFill>
                  <a:srgbClr val="000000"/>
                </a:solidFill>
                <a:latin typeface="Arial"/>
                <a:ea typeface="Arial"/>
                <a:cs typeface="Arial"/>
                <a:sym typeface="Arial"/>
              </a:rPr>
              <a:t>Use AI cropping technology to optimize images and videos for different screen sizes, devices, and platforms.</a:t>
            </a:r>
            <a:endParaRPr sz="11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t/>
            </a:r>
            <a:endParaRPr b="1" sz="1100">
              <a:solidFill>
                <a:srgbClr val="000000"/>
              </a:solidFill>
              <a:latin typeface="Arial"/>
              <a:ea typeface="Arial"/>
              <a:cs typeface="Arial"/>
              <a:sym typeface="Arial"/>
            </a:endParaRPr>
          </a:p>
        </p:txBody>
      </p:sp>
      <p:sp>
        <p:nvSpPr>
          <p:cNvPr id="554" name="Google Shape;554;p56"/>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6"/>
          <p:cNvSpPr/>
          <p:nvPr/>
        </p:nvSpPr>
        <p:spPr>
          <a:xfrm rot="-5400000">
            <a:off x="5870700" y="-2031125"/>
            <a:ext cx="782400" cy="538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txBox="1"/>
          <p:nvPr>
            <p:ph type="ctrTitle"/>
          </p:nvPr>
        </p:nvSpPr>
        <p:spPr>
          <a:xfrm>
            <a:off x="3568200" y="271375"/>
            <a:ext cx="53874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Content Creation Stage (Editing)</a:t>
            </a:r>
            <a:endParaRPr sz="22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rotWithShape="1">
          <a:blip r:embed="rId3">
            <a:alphaModFix/>
          </a:blip>
          <a:srcRect b="0" l="21909" r="36944" t="0"/>
          <a:stretch/>
        </p:blipFill>
        <p:spPr>
          <a:xfrm>
            <a:off x="6297175" y="-42650"/>
            <a:ext cx="3762376" cy="5143500"/>
          </a:xfrm>
          <a:prstGeom prst="rect">
            <a:avLst/>
          </a:prstGeom>
          <a:noFill/>
          <a:ln>
            <a:noFill/>
          </a:ln>
        </p:spPr>
      </p:pic>
      <p:sp>
        <p:nvSpPr>
          <p:cNvPr id="562" name="Google Shape;562;p57"/>
          <p:cNvSpPr txBox="1"/>
          <p:nvPr>
            <p:ph type="title"/>
          </p:nvPr>
        </p:nvSpPr>
        <p:spPr>
          <a:xfrm>
            <a:off x="362100" y="77250"/>
            <a:ext cx="56937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Content Distribution (Publishing)</a:t>
            </a:r>
            <a:endParaRPr>
              <a:solidFill>
                <a:srgbClr val="000000"/>
              </a:solidFill>
              <a:latin typeface="Open Sans"/>
              <a:ea typeface="Open Sans"/>
              <a:cs typeface="Open Sans"/>
              <a:sym typeface="Open Sans"/>
            </a:endParaRPr>
          </a:p>
        </p:txBody>
      </p:sp>
      <p:sp>
        <p:nvSpPr>
          <p:cNvPr id="563" name="Google Shape;563;p57"/>
          <p:cNvSpPr txBox="1"/>
          <p:nvPr/>
        </p:nvSpPr>
        <p:spPr>
          <a:xfrm>
            <a:off x="628713" y="980175"/>
            <a:ext cx="5000400" cy="3464700"/>
          </a:xfrm>
          <a:prstGeom prst="rect">
            <a:avLst/>
          </a:prstGeom>
          <a:noFill/>
          <a:ln>
            <a:noFill/>
          </a:ln>
        </p:spPr>
        <p:txBody>
          <a:bodyPr anchorCtr="0" anchor="t" bIns="91425" lIns="91425" spcFirstLastPara="1" rIns="91425" wrap="square" tIns="90000">
            <a:noAutofit/>
          </a:bodyPr>
          <a:lstStyle/>
          <a:p>
            <a:pPr indent="0" lvl="0" marL="0" rtl="0" algn="l">
              <a:lnSpc>
                <a:spcPct val="115000"/>
              </a:lnSpc>
              <a:spcBef>
                <a:spcPts val="1200"/>
              </a:spcBef>
              <a:spcAft>
                <a:spcPts val="0"/>
              </a:spcAft>
              <a:buNone/>
            </a:pPr>
            <a:r>
              <a:rPr b="1" lang="es" sz="1100"/>
              <a:t>ANALYZE: </a:t>
            </a:r>
            <a:r>
              <a:rPr lang="es" sz="1100"/>
              <a:t>Publishing involves activities such as modifying content for different platforms, promoting content across various media outlets, adapting to different platform styles and algorithms, and monetizing through multiple channels. It requires in-depth analysis and strategic planning to ensure optimal results.</a:t>
            </a:r>
            <a:endParaRPr sz="1100"/>
          </a:p>
          <a:p>
            <a:pPr indent="-298450" lvl="0" marL="457200" rtl="0" algn="l">
              <a:lnSpc>
                <a:spcPct val="115000"/>
              </a:lnSpc>
              <a:spcBef>
                <a:spcPts val="1200"/>
              </a:spcBef>
              <a:spcAft>
                <a:spcPts val="0"/>
              </a:spcAft>
              <a:buSzPts val="1100"/>
              <a:buChar char="●"/>
            </a:pPr>
            <a:r>
              <a:rPr b="1" lang="es" sz="1100"/>
              <a:t>Social Media Promotion</a:t>
            </a:r>
            <a:endParaRPr b="1" sz="1100"/>
          </a:p>
          <a:p>
            <a:pPr indent="0" lvl="0" marL="457200" rtl="0" algn="l">
              <a:lnSpc>
                <a:spcPct val="115000"/>
              </a:lnSpc>
              <a:spcBef>
                <a:spcPts val="1200"/>
              </a:spcBef>
              <a:spcAft>
                <a:spcPts val="0"/>
              </a:spcAft>
              <a:buNone/>
            </a:pPr>
            <a:r>
              <a:rPr lang="es" sz="1100"/>
              <a:t>Utilizing digital tools and advertising platforms like Facebook Ads or Google Ads to promote published content, expanding the audience reach and increasing exposure.</a:t>
            </a:r>
            <a:endParaRPr sz="1100"/>
          </a:p>
          <a:p>
            <a:pPr indent="-298450" lvl="0" marL="457200" rtl="0" algn="l">
              <a:lnSpc>
                <a:spcPct val="115000"/>
              </a:lnSpc>
              <a:spcBef>
                <a:spcPts val="1200"/>
              </a:spcBef>
              <a:spcAft>
                <a:spcPts val="0"/>
              </a:spcAft>
              <a:buSzPts val="1100"/>
              <a:buChar char="●"/>
            </a:pPr>
            <a:r>
              <a:rPr b="1" lang="es" sz="1100"/>
              <a:t>Cross-Platform Content Adaptation</a:t>
            </a:r>
            <a:endParaRPr b="1" sz="1100"/>
          </a:p>
          <a:p>
            <a:pPr indent="0" lvl="0" marL="457200" rtl="0" algn="l">
              <a:lnSpc>
                <a:spcPct val="115000"/>
              </a:lnSpc>
              <a:spcBef>
                <a:spcPts val="1200"/>
              </a:spcBef>
              <a:spcAft>
                <a:spcPts val="0"/>
              </a:spcAft>
              <a:buNone/>
            </a:pPr>
            <a:r>
              <a:rPr lang="es" sz="1100"/>
              <a:t>Modifying content to suit different digital platforms, such as adapting videos for TikTok (portrait mode) and YouTube (landscape mode), to meet the expectations and style requirements of various platforms.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b="1" sz="1100"/>
          </a:p>
          <a:p>
            <a:pPr indent="0" lvl="0" marL="0" rtl="0" algn="just">
              <a:lnSpc>
                <a:spcPct val="115000"/>
              </a:lnSpc>
              <a:spcBef>
                <a:spcPts val="1200"/>
              </a:spcBef>
              <a:spcAft>
                <a:spcPts val="0"/>
              </a:spcAft>
              <a:buNone/>
            </a:pPr>
            <a:r>
              <a:t/>
            </a:r>
            <a:endParaRPr sz="1200"/>
          </a:p>
        </p:txBody>
      </p:sp>
      <p:sp>
        <p:nvSpPr>
          <p:cNvPr id="564" name="Google Shape;564;p57"/>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7"/>
          <p:cNvSpPr/>
          <p:nvPr/>
        </p:nvSpPr>
        <p:spPr>
          <a:xfrm rot="5400000">
            <a:off x="4992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9" name="Shape 569"/>
        <p:cNvGrpSpPr/>
        <p:nvPr/>
      </p:nvGrpSpPr>
      <p:grpSpPr>
        <a:xfrm>
          <a:off x="0" y="0"/>
          <a:ext cx="0" cy="0"/>
          <a:chOff x="0" y="0"/>
          <a:chExt cx="0" cy="0"/>
        </a:xfrm>
      </p:grpSpPr>
      <p:pic>
        <p:nvPicPr>
          <p:cNvPr id="570" name="Google Shape;570;p58"/>
          <p:cNvPicPr preferRelativeResize="0"/>
          <p:nvPr/>
        </p:nvPicPr>
        <p:blipFill rotWithShape="1">
          <a:blip r:embed="rId3">
            <a:alphaModFix/>
          </a:blip>
          <a:srcRect b="0" l="3122" r="3122" t="0"/>
          <a:stretch/>
        </p:blipFill>
        <p:spPr>
          <a:xfrm>
            <a:off x="331425" y="271375"/>
            <a:ext cx="4224901" cy="4506151"/>
          </a:xfrm>
          <a:prstGeom prst="rect">
            <a:avLst/>
          </a:prstGeom>
          <a:noFill/>
          <a:ln>
            <a:noFill/>
          </a:ln>
        </p:spPr>
      </p:pic>
      <p:sp>
        <p:nvSpPr>
          <p:cNvPr id="571" name="Google Shape;571;p58"/>
          <p:cNvSpPr txBox="1"/>
          <p:nvPr>
            <p:ph idx="1" type="subTitle"/>
          </p:nvPr>
        </p:nvSpPr>
        <p:spPr>
          <a:xfrm>
            <a:off x="4753225" y="1266250"/>
            <a:ext cx="4014000" cy="3661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100">
                <a:solidFill>
                  <a:srgbClr val="000000"/>
                </a:solidFill>
                <a:latin typeface="Arial"/>
                <a:ea typeface="Arial"/>
                <a:cs typeface="Arial"/>
                <a:sym typeface="Arial"/>
              </a:rPr>
              <a:t>ANALYZE: </a:t>
            </a:r>
            <a:r>
              <a:rPr lang="es" sz="1100">
                <a:solidFill>
                  <a:srgbClr val="000000"/>
                </a:solidFill>
                <a:latin typeface="Arial"/>
                <a:ea typeface="Arial"/>
                <a:cs typeface="Arial"/>
                <a:sym typeface="Arial"/>
              </a:rPr>
              <a:t>Reviews involve the analysis of various data and feedback, including research analysis, sentiment analysis, and tracking and analysis of customer engagement. It emphasizes in-depth analysis of this digital data to make targeted improvements in the content creation and research stages.</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Sentiment Analysis</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s" sz="1100">
                <a:solidFill>
                  <a:srgbClr val="000000"/>
                </a:solidFill>
                <a:latin typeface="Arial"/>
                <a:ea typeface="Arial"/>
                <a:cs typeface="Arial"/>
                <a:sym typeface="Arial"/>
              </a:rPr>
              <a:t>Use sentiment analysis tools to understand customer sentiment towards the product or service.</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s" sz="1100">
                <a:solidFill>
                  <a:srgbClr val="000000"/>
                </a:solidFill>
                <a:latin typeface="Arial"/>
                <a:ea typeface="Arial"/>
                <a:cs typeface="Arial"/>
                <a:sym typeface="Arial"/>
              </a:rPr>
              <a:t>Engagement Tracking</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s" sz="1100">
                <a:solidFill>
                  <a:srgbClr val="000000"/>
                </a:solidFill>
                <a:latin typeface="Arial"/>
                <a:ea typeface="Arial"/>
                <a:cs typeface="Arial"/>
                <a:sym typeface="Arial"/>
              </a:rPr>
              <a:t>Use digital tools to track and analyze customer engagement and interaction with the content.</a:t>
            </a:r>
            <a:endParaRPr sz="11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a:solidFill>
                <a:srgbClr val="000000"/>
              </a:solidFill>
              <a:latin typeface="Arial"/>
              <a:ea typeface="Arial"/>
              <a:cs typeface="Arial"/>
              <a:sym typeface="Arial"/>
            </a:endParaRPr>
          </a:p>
        </p:txBody>
      </p:sp>
      <p:sp>
        <p:nvSpPr>
          <p:cNvPr id="572" name="Google Shape;572;p58"/>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8"/>
          <p:cNvSpPr/>
          <p:nvPr/>
        </p:nvSpPr>
        <p:spPr>
          <a:xfrm rot="-5400000">
            <a:off x="6459075" y="-88947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8"/>
          <p:cNvSpPr txBox="1"/>
          <p:nvPr>
            <p:ph type="ctrTitle"/>
          </p:nvPr>
        </p:nvSpPr>
        <p:spPr>
          <a:xfrm>
            <a:off x="5298225" y="27137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lt1"/>
                </a:solidFill>
              </a:rPr>
              <a:t>Content Performance (Analysis)</a:t>
            </a:r>
            <a:endParaRPr sz="22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59"/>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9"/>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59"/>
          <p:cNvPicPr preferRelativeResize="0"/>
          <p:nvPr/>
        </p:nvPicPr>
        <p:blipFill rotWithShape="1">
          <a:blip r:embed="rId4">
            <a:alphaModFix/>
          </a:blip>
          <a:srcRect b="10525" l="0" r="0" t="10517"/>
          <a:stretch/>
        </p:blipFill>
        <p:spPr>
          <a:xfrm>
            <a:off x="0" y="0"/>
            <a:ext cx="9144003" cy="5143500"/>
          </a:xfrm>
          <a:prstGeom prst="rect">
            <a:avLst/>
          </a:prstGeom>
          <a:noFill/>
          <a:ln>
            <a:noFill/>
          </a:ln>
        </p:spPr>
      </p:pic>
      <p:sp>
        <p:nvSpPr>
          <p:cNvPr id="582" name="Google Shape;582;p59"/>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9"/>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9"/>
          <p:cNvSpPr txBox="1"/>
          <p:nvPr>
            <p:ph type="title"/>
          </p:nvPr>
        </p:nvSpPr>
        <p:spPr>
          <a:xfrm>
            <a:off x="2023800" y="1635450"/>
            <a:ext cx="527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COLLECTIVE INTERVIEW SUMMARY</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85" name="Google Shape;585;p59"/>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9"/>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9"/>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0"/>
          <p:cNvSpPr/>
          <p:nvPr/>
        </p:nvSpPr>
        <p:spPr>
          <a:xfrm>
            <a:off x="8470200" y="0"/>
            <a:ext cx="6738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0"/>
          <p:cNvSpPr/>
          <p:nvPr/>
        </p:nvSpPr>
        <p:spPr>
          <a:xfrm>
            <a:off x="0" y="0"/>
            <a:ext cx="673800" cy="51435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0"/>
          <p:cNvSpPr txBox="1"/>
          <p:nvPr/>
        </p:nvSpPr>
        <p:spPr>
          <a:xfrm>
            <a:off x="887925" y="165775"/>
            <a:ext cx="7287300" cy="504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200">
                <a:latin typeface="Open Sans"/>
                <a:ea typeface="Open Sans"/>
                <a:cs typeface="Open Sans"/>
                <a:sym typeface="Open Sans"/>
              </a:rPr>
              <a:t>Total Amount of Interviews:  </a:t>
            </a:r>
            <a:r>
              <a:rPr lang="es" sz="1200">
                <a:latin typeface="Open Sans"/>
                <a:ea typeface="Open Sans"/>
                <a:cs typeface="Open Sans"/>
                <a:sym typeface="Open Sans"/>
              </a:rPr>
              <a:t>1</a:t>
            </a:r>
            <a:r>
              <a:rPr lang="es" sz="1200">
                <a:latin typeface="Open Sans"/>
                <a:ea typeface="Open Sans"/>
                <a:cs typeface="Open Sans"/>
                <a:sym typeface="Open Sans"/>
              </a:rPr>
              <a:t>2 Completed</a:t>
            </a:r>
            <a:r>
              <a:rPr b="1" lang="es" sz="1200">
                <a:latin typeface="Open Sans"/>
                <a:ea typeface="Open Sans"/>
                <a:cs typeface="Open Sans"/>
                <a:sym typeface="Open Sans"/>
              </a:rPr>
              <a:t> ; Total Time Duration of Interviews: </a:t>
            </a:r>
            <a:r>
              <a:rPr lang="es" sz="1200">
                <a:latin typeface="Open Sans"/>
                <a:ea typeface="Open Sans"/>
                <a:cs typeface="Open Sans"/>
                <a:sym typeface="Open Sans"/>
              </a:rPr>
              <a:t>518 Minutes</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rPr b="1" lang="es" sz="1200">
                <a:latin typeface="Open Sans"/>
                <a:ea typeface="Open Sans"/>
                <a:cs typeface="Open Sans"/>
                <a:sym typeface="Open Sans"/>
              </a:rPr>
              <a:t>Amount of Interviewees Categorized as: </a:t>
            </a:r>
            <a:endParaRPr b="1" sz="1200">
              <a:latin typeface="Open Sans"/>
              <a:ea typeface="Open Sans"/>
              <a:cs typeface="Open Sans"/>
              <a:sym typeface="Open Sans"/>
            </a:endParaRPr>
          </a:p>
          <a:p>
            <a:pPr indent="-304800" lvl="0" marL="457200" rtl="0" algn="just">
              <a:lnSpc>
                <a:spcPct val="115000"/>
              </a:lnSpc>
              <a:spcBef>
                <a:spcPts val="0"/>
              </a:spcBef>
              <a:spcAft>
                <a:spcPts val="0"/>
              </a:spcAft>
              <a:buSzPts val="1200"/>
              <a:buFont typeface="Open Sans"/>
              <a:buChar char="●"/>
            </a:pPr>
            <a:r>
              <a:rPr i="1" lang="es" sz="1200">
                <a:latin typeface="Open Sans"/>
                <a:ea typeface="Open Sans"/>
                <a:cs typeface="Open Sans"/>
                <a:sym typeface="Open Sans"/>
              </a:rPr>
              <a:t>Potential Customers: 10</a:t>
            </a:r>
            <a:endParaRPr i="1" sz="1200">
              <a:latin typeface="Open Sans"/>
              <a:ea typeface="Open Sans"/>
              <a:cs typeface="Open Sans"/>
              <a:sym typeface="Open Sans"/>
            </a:endParaRPr>
          </a:p>
          <a:p>
            <a:pPr indent="-304800" lvl="0" marL="457200" rtl="0" algn="just">
              <a:lnSpc>
                <a:spcPct val="115000"/>
              </a:lnSpc>
              <a:spcBef>
                <a:spcPts val="0"/>
              </a:spcBef>
              <a:spcAft>
                <a:spcPts val="0"/>
              </a:spcAft>
              <a:buSzPts val="1200"/>
              <a:buFont typeface="Open Sans"/>
              <a:buChar char="●"/>
            </a:pPr>
            <a:r>
              <a:rPr i="1" lang="es" sz="1200">
                <a:latin typeface="Open Sans"/>
                <a:ea typeface="Open Sans"/>
                <a:cs typeface="Open Sans"/>
                <a:sym typeface="Open Sans"/>
              </a:rPr>
              <a:t>Potential Users: 10</a:t>
            </a:r>
            <a:endParaRPr i="1" sz="1200">
              <a:latin typeface="Open Sans"/>
              <a:ea typeface="Open Sans"/>
              <a:cs typeface="Open Sans"/>
              <a:sym typeface="Open Sans"/>
            </a:endParaRPr>
          </a:p>
          <a:p>
            <a:pPr indent="-304800" lvl="0" marL="457200" rtl="0" algn="just">
              <a:lnSpc>
                <a:spcPct val="115000"/>
              </a:lnSpc>
              <a:spcBef>
                <a:spcPts val="0"/>
              </a:spcBef>
              <a:spcAft>
                <a:spcPts val="0"/>
              </a:spcAft>
              <a:buSzPts val="1200"/>
              <a:buFont typeface="Open Sans"/>
              <a:buChar char="●"/>
            </a:pPr>
            <a:r>
              <a:rPr i="1" lang="es" sz="1200">
                <a:latin typeface="Open Sans"/>
                <a:ea typeface="Open Sans"/>
                <a:cs typeface="Open Sans"/>
                <a:sym typeface="Open Sans"/>
              </a:rPr>
              <a:t>Stakeholders (Experts, Service Providers, Suppliers, etc): 2</a:t>
            </a:r>
            <a:endParaRPr i="1" sz="1200">
              <a:latin typeface="Open Sans"/>
              <a:ea typeface="Open Sans"/>
              <a:cs typeface="Open Sans"/>
              <a:sym typeface="Open Sans"/>
            </a:endParaRPr>
          </a:p>
          <a:p>
            <a:pPr indent="-304800" lvl="0" marL="457200" rtl="0" algn="just">
              <a:lnSpc>
                <a:spcPct val="115000"/>
              </a:lnSpc>
              <a:spcBef>
                <a:spcPts val="0"/>
              </a:spcBef>
              <a:spcAft>
                <a:spcPts val="0"/>
              </a:spcAft>
              <a:buSzPts val="1200"/>
              <a:buFont typeface="Open Sans"/>
              <a:buChar char="●"/>
            </a:pPr>
            <a:r>
              <a:rPr i="1" lang="es" sz="1200">
                <a:latin typeface="Open Sans"/>
                <a:ea typeface="Open Sans"/>
                <a:cs typeface="Open Sans"/>
                <a:sym typeface="Open Sans"/>
              </a:rPr>
              <a:t>Other (Lawyer): 1 </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rPr b="1" lang="es" sz="1200">
                <a:latin typeface="Open Sans"/>
                <a:ea typeface="Open Sans"/>
                <a:cs typeface="Open Sans"/>
                <a:sym typeface="Open Sans"/>
              </a:rPr>
              <a:t>What have been the </a:t>
            </a:r>
            <a:r>
              <a:rPr b="1" i="1" lang="es" sz="1200">
                <a:latin typeface="Open Sans"/>
                <a:ea typeface="Open Sans"/>
                <a:cs typeface="Open Sans"/>
                <a:sym typeface="Open Sans"/>
              </a:rPr>
              <a:t>most</a:t>
            </a:r>
            <a:r>
              <a:rPr b="1" lang="es" sz="1200">
                <a:latin typeface="Open Sans"/>
                <a:ea typeface="Open Sans"/>
                <a:cs typeface="Open Sans"/>
                <a:sym typeface="Open Sans"/>
              </a:rPr>
              <a:t> successful ways to source interviewees? </a:t>
            </a:r>
            <a:endParaRPr sz="1200">
              <a:latin typeface="Open Sans"/>
              <a:ea typeface="Open Sans"/>
              <a:cs typeface="Open Sans"/>
              <a:sym typeface="Open Sans"/>
            </a:endParaRPr>
          </a:p>
          <a:p>
            <a:pPr indent="0" lvl="0" marL="0" rtl="0" algn="just">
              <a:lnSpc>
                <a:spcPct val="115000"/>
              </a:lnSpc>
              <a:spcBef>
                <a:spcPts val="0"/>
              </a:spcBef>
              <a:spcAft>
                <a:spcPts val="0"/>
              </a:spcAft>
              <a:buNone/>
            </a:pPr>
            <a:r>
              <a:rPr lang="es" sz="1200">
                <a:latin typeface="Open Sans"/>
                <a:ea typeface="Open Sans"/>
                <a:cs typeface="Open Sans"/>
                <a:sym typeface="Open Sans"/>
              </a:rPr>
              <a:t>The best way we've found to find people for interviews has been by using our contacts from past jobs and other networks. We reached out to people whose work we had been following over the past few years. Examples being people we met at conferences or whose content we have been following on social media for a long time. Having knowledge about their work made it easier for us to communicate with them better and the interviews were really insightful and inspiring.</a:t>
            </a:r>
            <a:endParaRPr sz="1200">
              <a:latin typeface="Open Sans"/>
              <a:ea typeface="Open Sans"/>
              <a:cs typeface="Open Sans"/>
              <a:sym typeface="Open Sans"/>
            </a:endParaRPr>
          </a:p>
          <a:p>
            <a:pPr indent="0" lvl="0" marL="0" rtl="0" algn="just">
              <a:lnSpc>
                <a:spcPct val="115000"/>
              </a:lnSpc>
              <a:spcBef>
                <a:spcPts val="0"/>
              </a:spcBef>
              <a:spcAft>
                <a:spcPts val="0"/>
              </a:spcAft>
              <a:buNone/>
            </a:pPr>
            <a:r>
              <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rPr b="1" lang="es" sz="1200">
                <a:latin typeface="Open Sans"/>
                <a:ea typeface="Open Sans"/>
                <a:cs typeface="Open Sans"/>
                <a:sym typeface="Open Sans"/>
              </a:rPr>
              <a:t>What have been the </a:t>
            </a:r>
            <a:r>
              <a:rPr b="1" i="1" lang="es" sz="1200">
                <a:latin typeface="Open Sans"/>
                <a:ea typeface="Open Sans"/>
                <a:cs typeface="Open Sans"/>
                <a:sym typeface="Open Sans"/>
              </a:rPr>
              <a:t>least</a:t>
            </a:r>
            <a:r>
              <a:rPr b="1" lang="es" sz="1200">
                <a:latin typeface="Open Sans"/>
                <a:ea typeface="Open Sans"/>
                <a:cs typeface="Open Sans"/>
                <a:sym typeface="Open Sans"/>
              </a:rPr>
              <a:t> successful ways to source interviewees? </a:t>
            </a:r>
            <a:endParaRPr sz="1200">
              <a:latin typeface="Open Sans"/>
              <a:ea typeface="Open Sans"/>
              <a:cs typeface="Open Sans"/>
              <a:sym typeface="Open Sans"/>
            </a:endParaRPr>
          </a:p>
          <a:p>
            <a:pPr indent="0" lvl="0" marL="0" rtl="0" algn="just">
              <a:lnSpc>
                <a:spcPct val="115000"/>
              </a:lnSpc>
              <a:spcBef>
                <a:spcPts val="0"/>
              </a:spcBef>
              <a:spcAft>
                <a:spcPts val="0"/>
              </a:spcAft>
              <a:buNone/>
            </a:pPr>
            <a:r>
              <a:rPr lang="es" sz="1200">
                <a:latin typeface="Open Sans"/>
                <a:ea typeface="Open Sans"/>
                <a:cs typeface="Open Sans"/>
                <a:sym typeface="Open Sans"/>
              </a:rPr>
              <a:t>The least successful approaches for sourcing interviewees have included direct private messaging to show's official accounts, which often yield minimal response. On the other hand, engaging through personal accounts increases the likelihood of a reply, albeit with fewer occurrences. Although both these interactions (messaging official and personal accounts) offered valuable insights, it's essential to acknowledge that their impact and success was relatively modest compared to our conventional methodologies.</a:t>
            </a:r>
            <a:endParaRPr sz="1200">
              <a:latin typeface="Open Sans"/>
              <a:ea typeface="Open Sans"/>
              <a:cs typeface="Open Sans"/>
              <a:sym typeface="Open Sans"/>
            </a:endParaRPr>
          </a:p>
          <a:p>
            <a:pPr indent="0" lvl="0" marL="0" rtl="0" algn="just">
              <a:lnSpc>
                <a:spcPct val="115000"/>
              </a:lnSpc>
              <a:spcBef>
                <a:spcPts val="0"/>
              </a:spcBef>
              <a:spcAft>
                <a:spcPts val="0"/>
              </a:spcAft>
              <a:buNone/>
            </a:pPr>
            <a:r>
              <a:t/>
            </a:r>
            <a:endParaRPr b="1" sz="12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157" name="Google Shape;157;p25"/>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Challengers</a:t>
            </a:r>
            <a:endParaRPr/>
          </a:p>
        </p:txBody>
      </p:sp>
      <p:sp>
        <p:nvSpPr>
          <p:cNvPr id="158" name="Google Shape;158;p25"/>
          <p:cNvSpPr txBox="1"/>
          <p:nvPr/>
        </p:nvSpPr>
        <p:spPr>
          <a:xfrm>
            <a:off x="1286500" y="1087200"/>
            <a:ext cx="4675200" cy="397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Canva: </a:t>
            </a:r>
            <a:r>
              <a:rPr lang="es" sz="1100"/>
              <a:t>Offers a variety of templates and features for creating visually appealing videos.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Vimeo: </a:t>
            </a:r>
            <a:r>
              <a:rPr lang="es" sz="1100"/>
              <a:t>Video hosting and sharing platform that allows users to host and share videos, and then collaborate with others on videos.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Loom: </a:t>
            </a:r>
            <a:r>
              <a:rPr lang="es" sz="1100"/>
              <a:t>Video recording and sharing platform that allows users to record videos of their screen and webcam, and then share them easily.</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Riverside.fm:</a:t>
            </a:r>
            <a:r>
              <a:rPr lang="es" sz="1100"/>
              <a:t> Cloud-based audio and video recording platform that allows users to record high-quality audio and video calls, and then share them easily.</a:t>
            </a:r>
            <a:endParaRPr sz="1100"/>
          </a:p>
        </p:txBody>
      </p:sp>
      <p:sp>
        <p:nvSpPr>
          <p:cNvPr id="159" name="Google Shape;159;p25"/>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5"/>
          <p:cNvPicPr preferRelativeResize="0"/>
          <p:nvPr/>
        </p:nvPicPr>
        <p:blipFill>
          <a:blip r:embed="rId4">
            <a:alphaModFix/>
          </a:blip>
          <a:stretch>
            <a:fillRect/>
          </a:stretch>
        </p:blipFill>
        <p:spPr>
          <a:xfrm>
            <a:off x="574075" y="1087200"/>
            <a:ext cx="704881" cy="396000"/>
          </a:xfrm>
          <a:prstGeom prst="rect">
            <a:avLst/>
          </a:prstGeom>
          <a:noFill/>
          <a:ln>
            <a:noFill/>
          </a:ln>
        </p:spPr>
      </p:pic>
      <p:pic>
        <p:nvPicPr>
          <p:cNvPr id="162" name="Google Shape;162;p25"/>
          <p:cNvPicPr preferRelativeResize="0"/>
          <p:nvPr/>
        </p:nvPicPr>
        <p:blipFill>
          <a:blip r:embed="rId5">
            <a:alphaModFix/>
          </a:blip>
          <a:stretch>
            <a:fillRect/>
          </a:stretch>
        </p:blipFill>
        <p:spPr>
          <a:xfrm>
            <a:off x="566500" y="1737728"/>
            <a:ext cx="720000" cy="203600"/>
          </a:xfrm>
          <a:prstGeom prst="rect">
            <a:avLst/>
          </a:prstGeom>
          <a:noFill/>
          <a:ln>
            <a:noFill/>
          </a:ln>
        </p:spPr>
      </p:pic>
      <p:pic>
        <p:nvPicPr>
          <p:cNvPr id="163" name="Google Shape;163;p25"/>
          <p:cNvPicPr preferRelativeResize="0"/>
          <p:nvPr/>
        </p:nvPicPr>
        <p:blipFill>
          <a:blip r:embed="rId6">
            <a:alphaModFix/>
          </a:blip>
          <a:stretch>
            <a:fillRect/>
          </a:stretch>
        </p:blipFill>
        <p:spPr>
          <a:xfrm>
            <a:off x="566513" y="2345313"/>
            <a:ext cx="720000" cy="215668"/>
          </a:xfrm>
          <a:prstGeom prst="rect">
            <a:avLst/>
          </a:prstGeom>
          <a:noFill/>
          <a:ln>
            <a:noFill/>
          </a:ln>
        </p:spPr>
      </p:pic>
      <p:pic>
        <p:nvPicPr>
          <p:cNvPr id="164" name="Google Shape;164;p25"/>
          <p:cNvPicPr preferRelativeResize="0"/>
          <p:nvPr/>
        </p:nvPicPr>
        <p:blipFill>
          <a:blip r:embed="rId7">
            <a:alphaModFix/>
          </a:blip>
          <a:stretch>
            <a:fillRect/>
          </a:stretch>
        </p:blipFill>
        <p:spPr>
          <a:xfrm>
            <a:off x="534950" y="2872825"/>
            <a:ext cx="783095" cy="203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61"/>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1"/>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61"/>
          <p:cNvPicPr preferRelativeResize="0"/>
          <p:nvPr/>
        </p:nvPicPr>
        <p:blipFill rotWithShape="1">
          <a:blip r:embed="rId4">
            <a:alphaModFix/>
          </a:blip>
          <a:srcRect b="12495" l="0" r="0" t="12502"/>
          <a:stretch/>
        </p:blipFill>
        <p:spPr>
          <a:xfrm>
            <a:off x="0" y="0"/>
            <a:ext cx="9144003" cy="5143500"/>
          </a:xfrm>
          <a:prstGeom prst="rect">
            <a:avLst/>
          </a:prstGeom>
          <a:noFill/>
          <a:ln>
            <a:noFill/>
          </a:ln>
        </p:spPr>
      </p:pic>
      <p:sp>
        <p:nvSpPr>
          <p:cNvPr id="602" name="Google Shape;602;p61"/>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1"/>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1"/>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RICH PICTURE</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605" name="Google Shape;605;p61"/>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1"/>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1"/>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62"/>
          <p:cNvPicPr preferRelativeResize="0"/>
          <p:nvPr/>
        </p:nvPicPr>
        <p:blipFill>
          <a:blip r:embed="rId3">
            <a:alphaModFix/>
          </a:blip>
          <a:stretch>
            <a:fillRect/>
          </a:stretch>
        </p:blipFill>
        <p:spPr>
          <a:xfrm>
            <a:off x="1189950" y="152400"/>
            <a:ext cx="7593610" cy="4838702"/>
          </a:xfrm>
          <a:prstGeom prst="rect">
            <a:avLst/>
          </a:prstGeom>
          <a:noFill/>
          <a:ln>
            <a:noFill/>
          </a:ln>
        </p:spPr>
      </p:pic>
      <p:sp>
        <p:nvSpPr>
          <p:cNvPr id="613" name="Google Shape;613;p6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s" sz="2400">
                <a:solidFill>
                  <a:schemeClr val="accent1"/>
                </a:solidFill>
                <a:latin typeface="Catamaran"/>
                <a:ea typeface="Catamaran"/>
                <a:cs typeface="Catamaran"/>
                <a:sym typeface="Catamaran"/>
              </a:rPr>
              <a:t>Full image: </a:t>
            </a:r>
            <a:r>
              <a:rPr lang="es" u="sng">
                <a:solidFill>
                  <a:schemeClr val="hlink"/>
                </a:solidFill>
                <a:latin typeface="Catamaran Light"/>
                <a:ea typeface="Catamaran Light"/>
                <a:cs typeface="Catamaran Light"/>
                <a:sym typeface="Catamaran Light"/>
                <a:hlinkClick r:id="rId4"/>
              </a:rPr>
              <a:t>Link to full image</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idx="4" type="ctrTitle"/>
          </p:nvPr>
        </p:nvSpPr>
        <p:spPr>
          <a:xfrm>
            <a:off x="204725" y="275850"/>
            <a:ext cx="92976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800">
                <a:solidFill>
                  <a:schemeClr val="accent1"/>
                </a:solidFill>
              </a:rPr>
              <a:t>DECOMPOSING HMW INTO THEMES/TOPICS</a:t>
            </a:r>
            <a:endParaRPr sz="2800">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619" name="Google Shape;619;p63"/>
          <p:cNvSpPr/>
          <p:nvPr/>
        </p:nvSpPr>
        <p:spPr>
          <a:xfrm>
            <a:off x="244875" y="763350"/>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3"/>
          <p:cNvSpPr/>
          <p:nvPr/>
        </p:nvSpPr>
        <p:spPr>
          <a:xfrm>
            <a:off x="244875" y="2960300"/>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3"/>
          <p:cNvSpPr txBox="1"/>
          <p:nvPr/>
        </p:nvSpPr>
        <p:spPr>
          <a:xfrm>
            <a:off x="571500" y="763350"/>
            <a:ext cx="7753500" cy="321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200"/>
              <a:t>How might we enable creators to make more engaging content faster for a wider audience than they already do?</a:t>
            </a:r>
            <a:endParaRPr b="1" sz="1200"/>
          </a:p>
          <a:p>
            <a:pPr indent="0" lvl="0" marL="0" rtl="0" algn="just">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s" sz="1200">
                <a:solidFill>
                  <a:srgbClr val="2D3B45"/>
                </a:solidFill>
                <a:highlight>
                  <a:schemeClr val="lt1"/>
                </a:highlight>
                <a:latin typeface="Open Sans"/>
                <a:ea typeface="Open Sans"/>
                <a:cs typeface="Open Sans"/>
                <a:sym typeface="Open Sans"/>
              </a:rPr>
              <a:t>Themes/Topics: </a:t>
            </a:r>
            <a:endParaRPr b="1" sz="1200">
              <a:solidFill>
                <a:srgbClr val="2D3B45"/>
              </a:solidFill>
              <a:highlight>
                <a:schemeClr val="lt1"/>
              </a:highlight>
              <a:latin typeface="Open Sans"/>
              <a:ea typeface="Open Sans"/>
              <a:cs typeface="Open Sans"/>
              <a:sym typeface="Open Sans"/>
            </a:endParaRPr>
          </a:p>
          <a:p>
            <a:pPr indent="-304800" lvl="0" marL="457200" rtl="0" algn="just">
              <a:lnSpc>
                <a:spcPct val="115000"/>
              </a:lnSpc>
              <a:spcBef>
                <a:spcPts val="900"/>
              </a:spcBef>
              <a:spcAft>
                <a:spcPts val="0"/>
              </a:spcAft>
              <a:buSzPts val="1200"/>
              <a:buAutoNum type="arabicPeriod"/>
            </a:pPr>
            <a:r>
              <a:rPr lang="es" sz="1200"/>
              <a:t>Creators struggle with the time-intensive nature of these tasks, which hinders their ability to produce content quickly.</a:t>
            </a:r>
            <a:endParaRPr sz="1200"/>
          </a:p>
          <a:p>
            <a:pPr indent="-304800" lvl="0" marL="457200" rtl="0" algn="just">
              <a:lnSpc>
                <a:spcPct val="115000"/>
              </a:lnSpc>
              <a:spcBef>
                <a:spcPts val="0"/>
              </a:spcBef>
              <a:spcAft>
                <a:spcPts val="0"/>
              </a:spcAft>
              <a:buSzPts val="1200"/>
              <a:buAutoNum type="arabicPeriod"/>
            </a:pPr>
            <a:r>
              <a:rPr lang="es" sz="1200"/>
              <a:t>Creators often face challenges in balancing available resources with their content format decisions (budget limitations, cost of tools and services, etc.)</a:t>
            </a:r>
            <a:endParaRPr sz="1200"/>
          </a:p>
          <a:p>
            <a:pPr indent="-304800" lvl="0" marL="457200" rtl="0" algn="just">
              <a:lnSpc>
                <a:spcPct val="115000"/>
              </a:lnSpc>
              <a:spcBef>
                <a:spcPts val="0"/>
              </a:spcBef>
              <a:spcAft>
                <a:spcPts val="0"/>
              </a:spcAft>
              <a:buSzPts val="1200"/>
              <a:buAutoNum type="arabicPeriod"/>
            </a:pPr>
            <a:r>
              <a:rPr lang="es" sz="1200"/>
              <a:t>Creators often face challenges in promoting their work and engaging with their audience across different platforms.</a:t>
            </a:r>
            <a:endParaRPr sz="1200"/>
          </a:p>
          <a:p>
            <a:pPr indent="-304800" lvl="0" marL="457200" rtl="0" algn="just">
              <a:lnSpc>
                <a:spcPct val="115000"/>
              </a:lnSpc>
              <a:spcBef>
                <a:spcPts val="0"/>
              </a:spcBef>
              <a:spcAft>
                <a:spcPts val="0"/>
              </a:spcAft>
              <a:buSzPts val="1200"/>
              <a:buAutoNum type="arabicPeriod"/>
            </a:pPr>
            <a:r>
              <a:rPr lang="es" sz="1200"/>
              <a:t>Creators face various technical challenges that impact the efficiency and quality of content creation.</a:t>
            </a:r>
            <a:endParaRPr sz="1200"/>
          </a:p>
          <a:p>
            <a:pPr indent="-304800" lvl="0" marL="457200" rtl="0" algn="just">
              <a:lnSpc>
                <a:spcPct val="115000"/>
              </a:lnSpc>
              <a:spcBef>
                <a:spcPts val="0"/>
              </a:spcBef>
              <a:spcAft>
                <a:spcPts val="0"/>
              </a:spcAft>
              <a:buSzPts val="1200"/>
              <a:buAutoNum type="arabicPeriod"/>
            </a:pPr>
            <a:r>
              <a:rPr lang="es" sz="1200"/>
              <a:t>Creators encounter various complexities in the non-linear content creation process.</a:t>
            </a:r>
            <a:endParaRPr sz="1200"/>
          </a:p>
          <a:p>
            <a:pPr indent="0" lvl="0" marL="457200" rtl="0" algn="l">
              <a:lnSpc>
                <a:spcPct val="115000"/>
              </a:lnSpc>
              <a:spcBef>
                <a:spcPts val="900"/>
              </a:spcBef>
              <a:spcAft>
                <a:spcPts val="9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64"/>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4"/>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64"/>
          <p:cNvPicPr preferRelativeResize="0"/>
          <p:nvPr/>
        </p:nvPicPr>
        <p:blipFill>
          <a:blip r:embed="rId4">
            <a:alphaModFix/>
          </a:blip>
          <a:stretch>
            <a:fillRect/>
          </a:stretch>
        </p:blipFill>
        <p:spPr>
          <a:xfrm>
            <a:off x="0" y="0"/>
            <a:ext cx="9144003" cy="5143501"/>
          </a:xfrm>
          <a:prstGeom prst="rect">
            <a:avLst/>
          </a:prstGeom>
          <a:noFill/>
          <a:ln>
            <a:noFill/>
          </a:ln>
        </p:spPr>
      </p:pic>
      <p:sp>
        <p:nvSpPr>
          <p:cNvPr id="629" name="Google Shape;629;p64"/>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4"/>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4"/>
          <p:cNvSpPr txBox="1"/>
          <p:nvPr>
            <p:ph type="title"/>
          </p:nvPr>
        </p:nvSpPr>
        <p:spPr>
          <a:xfrm>
            <a:off x="1856300" y="1623852"/>
            <a:ext cx="5431500" cy="15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700">
                <a:solidFill>
                  <a:schemeClr val="lt1"/>
                </a:solidFill>
              </a:rPr>
              <a:t>APPENDIX</a:t>
            </a:r>
            <a:endParaRPr sz="2700">
              <a:solidFill>
                <a:schemeClr val="lt1"/>
              </a:solidFill>
            </a:endParaRPr>
          </a:p>
          <a:p>
            <a:pPr indent="0" lvl="0" marL="0" rtl="0" algn="ctr">
              <a:spcBef>
                <a:spcPts val="0"/>
              </a:spcBef>
              <a:spcAft>
                <a:spcPts val="0"/>
              </a:spcAft>
              <a:buNone/>
            </a:pPr>
            <a:r>
              <a:rPr lang="es" sz="2700">
                <a:solidFill>
                  <a:schemeClr val="lt1"/>
                </a:solidFill>
              </a:rPr>
              <a:t>Audiobook and podcasting industry analysis</a:t>
            </a:r>
            <a:endParaRPr sz="2700">
              <a:solidFill>
                <a:schemeClr val="lt1"/>
              </a:solidFill>
            </a:endParaRPr>
          </a:p>
        </p:txBody>
      </p:sp>
      <p:sp>
        <p:nvSpPr>
          <p:cNvPr id="632" name="Google Shape;632;p64"/>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4"/>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65"/>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5"/>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65"/>
          <p:cNvPicPr preferRelativeResize="0"/>
          <p:nvPr/>
        </p:nvPicPr>
        <p:blipFill>
          <a:blip r:embed="rId4">
            <a:alphaModFix/>
          </a:blip>
          <a:stretch>
            <a:fillRect/>
          </a:stretch>
        </p:blipFill>
        <p:spPr>
          <a:xfrm>
            <a:off x="0" y="0"/>
            <a:ext cx="9144003" cy="5143501"/>
          </a:xfrm>
          <a:prstGeom prst="rect">
            <a:avLst/>
          </a:prstGeom>
          <a:noFill/>
          <a:ln>
            <a:noFill/>
          </a:ln>
        </p:spPr>
      </p:pic>
      <p:sp>
        <p:nvSpPr>
          <p:cNvPr id="642" name="Google Shape;642;p65"/>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5"/>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5"/>
          <p:cNvSpPr txBox="1"/>
          <p:nvPr>
            <p:ph type="title"/>
          </p:nvPr>
        </p:nvSpPr>
        <p:spPr>
          <a:xfrm>
            <a:off x="2445050" y="1444150"/>
            <a:ext cx="4254000" cy="17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PODCASTING INDUSTRY</a:t>
            </a:r>
            <a:endParaRPr>
              <a:solidFill>
                <a:schemeClr val="lt1"/>
              </a:solidFill>
            </a:endParaRPr>
          </a:p>
        </p:txBody>
      </p:sp>
      <p:sp>
        <p:nvSpPr>
          <p:cNvPr id="645" name="Google Shape;645;p65"/>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5"/>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5"/>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pic>
        <p:nvPicPr>
          <p:cNvPr id="652" name="Google Shape;652;p66"/>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653" name="Google Shape;653;p66"/>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Incumbents</a:t>
            </a:r>
            <a:endParaRPr/>
          </a:p>
        </p:txBody>
      </p:sp>
      <p:sp>
        <p:nvSpPr>
          <p:cNvPr id="654" name="Google Shape;654;p66"/>
          <p:cNvSpPr txBox="1"/>
          <p:nvPr/>
        </p:nvSpPr>
        <p:spPr>
          <a:xfrm>
            <a:off x="438300" y="896700"/>
            <a:ext cx="5763000" cy="28563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b="1" lang="es" sz="1200"/>
              <a:t>Apple Podcasts (formerly iTunes):</a:t>
            </a:r>
            <a:r>
              <a:rPr lang="es" sz="1200"/>
              <a:t> As one of the pioneers in podcast distribution, continues to be a major distribution channel for podcasts.</a:t>
            </a:r>
            <a:endParaRPr sz="1200"/>
          </a:p>
          <a:p>
            <a:pPr indent="-304800" lvl="0" marL="457200" rtl="0" algn="just">
              <a:lnSpc>
                <a:spcPct val="115000"/>
              </a:lnSpc>
              <a:spcBef>
                <a:spcPts val="1000"/>
              </a:spcBef>
              <a:spcAft>
                <a:spcPts val="0"/>
              </a:spcAft>
              <a:buSzPts val="1200"/>
              <a:buChar char="●"/>
            </a:pPr>
            <a:r>
              <a:rPr b="1" lang="es" sz="1200"/>
              <a:t>Spotify: </a:t>
            </a:r>
            <a:r>
              <a:rPr lang="es" sz="1200"/>
              <a:t>Has made substantial investments in the podcasting space, both by acquiring podcast networks and developing exclusive content. It aims to become hub for audio entertainment. </a:t>
            </a:r>
            <a:endParaRPr sz="1200"/>
          </a:p>
          <a:p>
            <a:pPr indent="-304800" lvl="0" marL="457200" rtl="0" algn="just">
              <a:lnSpc>
                <a:spcPct val="115000"/>
              </a:lnSpc>
              <a:spcBef>
                <a:spcPts val="1000"/>
              </a:spcBef>
              <a:spcAft>
                <a:spcPts val="1000"/>
              </a:spcAft>
              <a:buSzPts val="1200"/>
              <a:buChar char="●"/>
            </a:pPr>
            <a:r>
              <a:rPr b="1" lang="es" sz="1200"/>
              <a:t>Google Podcasts:</a:t>
            </a:r>
            <a:r>
              <a:rPr lang="es" sz="1200"/>
              <a:t> Seeks to leverage its search and discovery capabilities to make podcasts more accessible to a wider audience.</a:t>
            </a:r>
            <a:endParaRPr sz="1200"/>
          </a:p>
        </p:txBody>
      </p:sp>
      <p:sp>
        <p:nvSpPr>
          <p:cNvPr id="655" name="Google Shape;655;p66"/>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6"/>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66"/>
          <p:cNvPicPr preferRelativeResize="0"/>
          <p:nvPr/>
        </p:nvPicPr>
        <p:blipFill rotWithShape="1">
          <a:blip r:embed="rId4">
            <a:alphaModFix/>
          </a:blip>
          <a:srcRect b="14805" l="0" r="0" t="19826"/>
          <a:stretch/>
        </p:blipFill>
        <p:spPr>
          <a:xfrm>
            <a:off x="1294650" y="3092748"/>
            <a:ext cx="4050325" cy="1963879"/>
          </a:xfrm>
          <a:prstGeom prst="rect">
            <a:avLst/>
          </a:prstGeom>
          <a:noFill/>
          <a:ln>
            <a:noFill/>
          </a:ln>
        </p:spPr>
      </p:pic>
      <p:pic>
        <p:nvPicPr>
          <p:cNvPr id="658" name="Google Shape;658;p66"/>
          <p:cNvPicPr preferRelativeResize="0"/>
          <p:nvPr/>
        </p:nvPicPr>
        <p:blipFill rotWithShape="1">
          <a:blip r:embed="rId4">
            <a:alphaModFix/>
          </a:blip>
          <a:srcRect b="87311" l="0" r="0" t="0"/>
          <a:stretch/>
        </p:blipFill>
        <p:spPr>
          <a:xfrm>
            <a:off x="1294650" y="2711552"/>
            <a:ext cx="4050325" cy="381196"/>
          </a:xfrm>
          <a:prstGeom prst="rect">
            <a:avLst/>
          </a:prstGeom>
          <a:noFill/>
          <a:ln>
            <a:noFill/>
          </a:ln>
        </p:spPr>
      </p:pic>
      <p:sp>
        <p:nvSpPr>
          <p:cNvPr id="659" name="Google Shape;659;p66"/>
          <p:cNvSpPr txBox="1"/>
          <p:nvPr/>
        </p:nvSpPr>
        <p:spPr>
          <a:xfrm>
            <a:off x="1294650" y="4861627"/>
            <a:ext cx="13119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00">
                <a:latin typeface="Catamaran Light"/>
                <a:ea typeface="Catamaran Light"/>
                <a:cs typeface="Catamaran Light"/>
                <a:sym typeface="Catamaran Light"/>
              </a:rPr>
              <a:t>eMarketer: Insider Intelligence Statista 2023</a:t>
            </a:r>
            <a:endParaRPr sz="500">
              <a:latin typeface="Catamaran Light"/>
              <a:ea typeface="Catamaran Light"/>
              <a:cs typeface="Catamaran Light"/>
              <a:sym typeface="Catamaran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pic>
        <p:nvPicPr>
          <p:cNvPr id="664" name="Google Shape;664;p67"/>
          <p:cNvPicPr preferRelativeResize="0"/>
          <p:nvPr/>
        </p:nvPicPr>
        <p:blipFill rotWithShape="1">
          <a:blip r:embed="rId3">
            <a:alphaModFix/>
          </a:blip>
          <a:srcRect b="0" l="25625" r="25620" t="0"/>
          <a:stretch/>
        </p:blipFill>
        <p:spPr>
          <a:xfrm>
            <a:off x="6678175" y="-42650"/>
            <a:ext cx="3762376" cy="5143501"/>
          </a:xfrm>
          <a:prstGeom prst="rect">
            <a:avLst/>
          </a:prstGeom>
          <a:noFill/>
          <a:ln>
            <a:noFill/>
          </a:ln>
        </p:spPr>
      </p:pic>
      <p:sp>
        <p:nvSpPr>
          <p:cNvPr id="665" name="Google Shape;665;p67"/>
          <p:cNvSpPr txBox="1"/>
          <p:nvPr/>
        </p:nvSpPr>
        <p:spPr>
          <a:xfrm>
            <a:off x="438300" y="896700"/>
            <a:ext cx="5763000" cy="42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b="1" lang="es" sz="1200"/>
              <a:t>Stitcher (acquired by SiriusXM): </a:t>
            </a:r>
            <a:r>
              <a:rPr lang="es" sz="1200"/>
              <a:t>It connects all parts of the podcast universe (creators, listeners and advertisers) and offers a range of podcasts across various genres. </a:t>
            </a:r>
            <a:endParaRPr sz="1200"/>
          </a:p>
          <a:p>
            <a:pPr indent="-304800" lvl="0" marL="457200" rtl="0" algn="just">
              <a:lnSpc>
                <a:spcPct val="115000"/>
              </a:lnSpc>
              <a:spcBef>
                <a:spcPts val="1000"/>
              </a:spcBef>
              <a:spcAft>
                <a:spcPts val="0"/>
              </a:spcAft>
              <a:buSzPts val="1200"/>
              <a:buChar char="●"/>
            </a:pPr>
            <a:r>
              <a:rPr b="1" lang="es" sz="1200"/>
              <a:t>Anchor:</a:t>
            </a:r>
            <a:r>
              <a:rPr lang="es" sz="1200"/>
              <a:t> Offers a user-friendly platform with tools that simplify podcast creation, distribution, and monetization. Record and edit episodes on the go. Empowers individuals who might not have extensive technical knowledge to enter the podcasting space, contributing to the democratization of podcast content creation.</a:t>
            </a:r>
            <a:endParaRPr sz="1200"/>
          </a:p>
          <a:p>
            <a:pPr indent="-304800" lvl="0" marL="457200" rtl="0" algn="just">
              <a:lnSpc>
                <a:spcPct val="115000"/>
              </a:lnSpc>
              <a:spcBef>
                <a:spcPts val="1000"/>
              </a:spcBef>
              <a:spcAft>
                <a:spcPts val="0"/>
              </a:spcAft>
              <a:buSzPts val="1200"/>
              <a:buChar char="●"/>
            </a:pPr>
            <a:r>
              <a:rPr b="1" lang="es" sz="1200"/>
              <a:t>Pocket Casts: </a:t>
            </a:r>
            <a:r>
              <a:rPr lang="es" sz="1200"/>
              <a:t>Emphasizes advanced features such as customizable playlists, variable playback speeds, and cross-device syncing. Targets listeners who seek more control over their podcast listening experience.</a:t>
            </a:r>
            <a:endParaRPr sz="1200"/>
          </a:p>
          <a:p>
            <a:pPr indent="-304800" lvl="0" marL="457200" rtl="0" algn="just">
              <a:lnSpc>
                <a:spcPct val="115000"/>
              </a:lnSpc>
              <a:spcBef>
                <a:spcPts val="1000"/>
              </a:spcBef>
              <a:spcAft>
                <a:spcPts val="0"/>
              </a:spcAft>
              <a:buSzPts val="1200"/>
              <a:buChar char="●"/>
            </a:pPr>
            <a:r>
              <a:rPr b="1" lang="es" sz="1200"/>
              <a:t>Podbean: </a:t>
            </a:r>
            <a:r>
              <a:rPr lang="es" sz="1200"/>
              <a:t>Provides podcast hosting, monetization, and listener engagement solutions. Its platform focuses on empowering podcasters to grow their audiences and generate revenue.</a:t>
            </a:r>
            <a:endParaRPr b="1" sz="1200"/>
          </a:p>
          <a:p>
            <a:pPr indent="0" lvl="0" marL="0" rtl="0" algn="just">
              <a:lnSpc>
                <a:spcPct val="115000"/>
              </a:lnSpc>
              <a:spcBef>
                <a:spcPts val="1000"/>
              </a:spcBef>
              <a:spcAft>
                <a:spcPts val="1000"/>
              </a:spcAft>
              <a:buNone/>
            </a:pPr>
            <a:r>
              <a:t/>
            </a:r>
            <a:endParaRPr sz="1200"/>
          </a:p>
        </p:txBody>
      </p:sp>
      <p:sp>
        <p:nvSpPr>
          <p:cNvPr id="666" name="Google Shape;666;p67"/>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7"/>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7"/>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Challengers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68"/>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68"/>
          <p:cNvPicPr preferRelativeResize="0"/>
          <p:nvPr/>
        </p:nvPicPr>
        <p:blipFill>
          <a:blip r:embed="rId4">
            <a:alphaModFix/>
          </a:blip>
          <a:stretch>
            <a:fillRect/>
          </a:stretch>
        </p:blipFill>
        <p:spPr>
          <a:xfrm>
            <a:off x="0" y="0"/>
            <a:ext cx="9144003" cy="5143501"/>
          </a:xfrm>
          <a:prstGeom prst="rect">
            <a:avLst/>
          </a:prstGeom>
          <a:noFill/>
          <a:ln>
            <a:noFill/>
          </a:ln>
        </p:spPr>
      </p:pic>
      <p:sp>
        <p:nvSpPr>
          <p:cNvPr id="676" name="Google Shape;676;p68"/>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8"/>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8"/>
          <p:cNvSpPr txBox="1"/>
          <p:nvPr>
            <p:ph type="title"/>
          </p:nvPr>
        </p:nvSpPr>
        <p:spPr>
          <a:xfrm>
            <a:off x="2445050" y="1444150"/>
            <a:ext cx="4254000" cy="17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AUDIOBOOK INDUSTRY</a:t>
            </a:r>
            <a:endParaRPr>
              <a:solidFill>
                <a:schemeClr val="lt1"/>
              </a:solidFill>
            </a:endParaRPr>
          </a:p>
        </p:txBody>
      </p:sp>
      <p:sp>
        <p:nvSpPr>
          <p:cNvPr id="679" name="Google Shape;679;p68"/>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8"/>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8"/>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pic>
        <p:nvPicPr>
          <p:cNvPr id="686" name="Google Shape;686;p69"/>
          <p:cNvPicPr preferRelativeResize="0"/>
          <p:nvPr/>
        </p:nvPicPr>
        <p:blipFill rotWithShape="1">
          <a:blip r:embed="rId3">
            <a:alphaModFix/>
          </a:blip>
          <a:srcRect b="0" l="13422" r="13429" t="0"/>
          <a:stretch/>
        </p:blipFill>
        <p:spPr>
          <a:xfrm>
            <a:off x="6678175" y="-42650"/>
            <a:ext cx="3762375" cy="5143500"/>
          </a:xfrm>
          <a:prstGeom prst="rect">
            <a:avLst/>
          </a:prstGeom>
          <a:noFill/>
          <a:ln>
            <a:noFill/>
          </a:ln>
        </p:spPr>
      </p:pic>
      <p:sp>
        <p:nvSpPr>
          <p:cNvPr id="687" name="Google Shape;687;p69"/>
          <p:cNvSpPr txBox="1"/>
          <p:nvPr/>
        </p:nvSpPr>
        <p:spPr>
          <a:xfrm>
            <a:off x="438300" y="896700"/>
            <a:ext cx="5763000" cy="42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b="1" lang="es" sz="1200"/>
              <a:t>Audible: </a:t>
            </a:r>
            <a:r>
              <a:rPr lang="es" sz="1200"/>
              <a:t>Audible is a dominant player in the audiobook market, offering a vast library of audiobooks across genres.</a:t>
            </a:r>
            <a:endParaRPr sz="1200"/>
          </a:p>
          <a:p>
            <a:pPr indent="-304800" lvl="0" marL="457200" rtl="0" algn="just">
              <a:lnSpc>
                <a:spcPct val="115000"/>
              </a:lnSpc>
              <a:spcBef>
                <a:spcPts val="1000"/>
              </a:spcBef>
              <a:spcAft>
                <a:spcPts val="0"/>
              </a:spcAft>
              <a:buSzPts val="1200"/>
              <a:buChar char="●"/>
            </a:pPr>
            <a:r>
              <a:rPr b="1" lang="es" sz="1200"/>
              <a:t>Penguin Random House Audio:</a:t>
            </a:r>
            <a:r>
              <a:rPr lang="es" sz="1200"/>
              <a:t> diverse collection of titles across genres, supported by the publishing prowess of Penguin Random House and a commitment to top-notch production quality.</a:t>
            </a:r>
            <a:endParaRPr sz="1200"/>
          </a:p>
          <a:p>
            <a:pPr indent="-304800" lvl="0" marL="457200" rtl="0" algn="just">
              <a:lnSpc>
                <a:spcPct val="115000"/>
              </a:lnSpc>
              <a:spcBef>
                <a:spcPts val="1000"/>
              </a:spcBef>
              <a:spcAft>
                <a:spcPts val="0"/>
              </a:spcAft>
              <a:buSzPts val="1200"/>
              <a:buChar char="●"/>
            </a:pPr>
            <a:r>
              <a:rPr b="1" lang="es" sz="1200"/>
              <a:t>Google Play Books: </a:t>
            </a:r>
            <a:r>
              <a:rPr lang="es" sz="1200"/>
              <a:t>Google's audiobook platform competes by integrating with its ecosystem of devices and services.</a:t>
            </a:r>
            <a:endParaRPr sz="1200"/>
          </a:p>
          <a:p>
            <a:pPr indent="0" lvl="0" marL="0" rtl="0" algn="just">
              <a:lnSpc>
                <a:spcPct val="115000"/>
              </a:lnSpc>
              <a:spcBef>
                <a:spcPts val="1000"/>
              </a:spcBef>
              <a:spcAft>
                <a:spcPts val="1000"/>
              </a:spcAft>
              <a:buNone/>
            </a:pPr>
            <a:r>
              <a:t/>
            </a:r>
            <a:endParaRPr sz="1200"/>
          </a:p>
        </p:txBody>
      </p:sp>
      <p:sp>
        <p:nvSpPr>
          <p:cNvPr id="688" name="Google Shape;688;p69"/>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9"/>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69"/>
          <p:cNvPicPr preferRelativeResize="0"/>
          <p:nvPr/>
        </p:nvPicPr>
        <p:blipFill rotWithShape="1">
          <a:blip r:embed="rId4">
            <a:alphaModFix/>
          </a:blip>
          <a:srcRect b="93820" l="0" r="0" t="0"/>
          <a:stretch/>
        </p:blipFill>
        <p:spPr>
          <a:xfrm>
            <a:off x="1168225" y="2914600"/>
            <a:ext cx="2680100" cy="244575"/>
          </a:xfrm>
          <a:prstGeom prst="rect">
            <a:avLst/>
          </a:prstGeom>
          <a:noFill/>
          <a:ln>
            <a:noFill/>
          </a:ln>
        </p:spPr>
      </p:pic>
      <p:pic>
        <p:nvPicPr>
          <p:cNvPr id="691" name="Google Shape;691;p69"/>
          <p:cNvPicPr preferRelativeResize="0"/>
          <p:nvPr/>
        </p:nvPicPr>
        <p:blipFill rotWithShape="1">
          <a:blip r:embed="rId4">
            <a:alphaModFix/>
          </a:blip>
          <a:srcRect b="40173" l="16198" r="0" t="14045"/>
          <a:stretch/>
        </p:blipFill>
        <p:spPr>
          <a:xfrm>
            <a:off x="1168223" y="3159175"/>
            <a:ext cx="2245900" cy="1812000"/>
          </a:xfrm>
          <a:prstGeom prst="rect">
            <a:avLst/>
          </a:prstGeom>
          <a:noFill/>
          <a:ln>
            <a:noFill/>
          </a:ln>
        </p:spPr>
      </p:pic>
      <p:pic>
        <p:nvPicPr>
          <p:cNvPr id="692" name="Google Shape;692;p69"/>
          <p:cNvPicPr preferRelativeResize="0"/>
          <p:nvPr/>
        </p:nvPicPr>
        <p:blipFill rotWithShape="1">
          <a:blip r:embed="rId4">
            <a:alphaModFix/>
          </a:blip>
          <a:srcRect b="0" l="13591" r="0" t="75969"/>
          <a:stretch/>
        </p:blipFill>
        <p:spPr>
          <a:xfrm>
            <a:off x="3155649" y="3687375"/>
            <a:ext cx="2315750" cy="951100"/>
          </a:xfrm>
          <a:prstGeom prst="rect">
            <a:avLst/>
          </a:prstGeom>
          <a:noFill/>
          <a:ln>
            <a:noFill/>
          </a:ln>
        </p:spPr>
      </p:pic>
      <p:sp>
        <p:nvSpPr>
          <p:cNvPr id="693" name="Google Shape;693;p69"/>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Incumbents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pic>
        <p:nvPicPr>
          <p:cNvPr id="698" name="Google Shape;698;p70"/>
          <p:cNvPicPr preferRelativeResize="0"/>
          <p:nvPr/>
        </p:nvPicPr>
        <p:blipFill rotWithShape="1">
          <a:blip r:embed="rId3">
            <a:alphaModFix/>
          </a:blip>
          <a:srcRect b="0" l="25625" r="25620" t="0"/>
          <a:stretch/>
        </p:blipFill>
        <p:spPr>
          <a:xfrm>
            <a:off x="6678175" y="-42650"/>
            <a:ext cx="3762376" cy="5143501"/>
          </a:xfrm>
          <a:prstGeom prst="rect">
            <a:avLst/>
          </a:prstGeom>
          <a:noFill/>
          <a:ln>
            <a:noFill/>
          </a:ln>
        </p:spPr>
      </p:pic>
      <p:sp>
        <p:nvSpPr>
          <p:cNvPr id="699" name="Google Shape;699;p70"/>
          <p:cNvSpPr txBox="1"/>
          <p:nvPr/>
        </p:nvSpPr>
        <p:spPr>
          <a:xfrm>
            <a:off x="438300" y="896700"/>
            <a:ext cx="5763000" cy="42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b="1" lang="es" sz="1200"/>
              <a:t>Libro.fm:</a:t>
            </a:r>
            <a:r>
              <a:rPr lang="es" sz="1200"/>
              <a:t> Differentiates itself by partnering with independent bookstores to offer audiobooks and support local businesses.</a:t>
            </a:r>
            <a:endParaRPr sz="1200"/>
          </a:p>
          <a:p>
            <a:pPr indent="-304800" lvl="0" marL="457200" rtl="0" algn="just">
              <a:lnSpc>
                <a:spcPct val="115000"/>
              </a:lnSpc>
              <a:spcBef>
                <a:spcPts val="1000"/>
              </a:spcBef>
              <a:spcAft>
                <a:spcPts val="0"/>
              </a:spcAft>
              <a:buSzPts val="1200"/>
              <a:buChar char="●"/>
            </a:pPr>
            <a:r>
              <a:rPr b="1" lang="es" sz="1200"/>
              <a:t>Kobo Audiobooks:</a:t>
            </a:r>
            <a:r>
              <a:rPr lang="es" sz="1200"/>
              <a:t> Known for its e-readers, also offers an audiobook platform as part of its ecosystem.</a:t>
            </a:r>
            <a:endParaRPr sz="1200"/>
          </a:p>
          <a:p>
            <a:pPr indent="-304800" lvl="0" marL="457200" rtl="0" algn="just">
              <a:lnSpc>
                <a:spcPct val="115000"/>
              </a:lnSpc>
              <a:spcBef>
                <a:spcPts val="1000"/>
              </a:spcBef>
              <a:spcAft>
                <a:spcPts val="0"/>
              </a:spcAft>
              <a:buSzPts val="1200"/>
              <a:buChar char="●"/>
            </a:pPr>
            <a:r>
              <a:rPr b="1" lang="es" sz="1200"/>
              <a:t>Scribd:</a:t>
            </a:r>
            <a:r>
              <a:rPr lang="es" sz="1200"/>
              <a:t> Offers a subscription model that allows users access to both ebooks and audiobooks for a monthly fee. Challenges the traditional pay-per-title model and encourages more exploration of content.</a:t>
            </a:r>
            <a:endParaRPr sz="1200"/>
          </a:p>
          <a:p>
            <a:pPr indent="-304800" lvl="0" marL="457200" rtl="0" algn="just">
              <a:lnSpc>
                <a:spcPct val="115000"/>
              </a:lnSpc>
              <a:spcBef>
                <a:spcPts val="1000"/>
              </a:spcBef>
              <a:spcAft>
                <a:spcPts val="0"/>
              </a:spcAft>
              <a:buSzPts val="1200"/>
              <a:buChar char="●"/>
            </a:pPr>
            <a:r>
              <a:rPr b="1" lang="es" sz="1200"/>
              <a:t>Chirp:</a:t>
            </a:r>
            <a:r>
              <a:rPr lang="es" sz="1200"/>
              <a:t> Focuses on limited-time deals for audiobooks, appealing to price-conscious consumers. It introduces a sense of urgency to audiobook purchasing.</a:t>
            </a:r>
            <a:endParaRPr sz="1200"/>
          </a:p>
          <a:p>
            <a:pPr indent="-304800" lvl="0" marL="457200" rtl="0" algn="just">
              <a:lnSpc>
                <a:spcPct val="115000"/>
              </a:lnSpc>
              <a:spcBef>
                <a:spcPts val="1000"/>
              </a:spcBef>
              <a:spcAft>
                <a:spcPts val="0"/>
              </a:spcAft>
              <a:buSzPts val="1200"/>
              <a:buChar char="●"/>
            </a:pPr>
            <a:r>
              <a:rPr b="1" lang="es" sz="1200"/>
              <a:t>Audiobooks.com:</a:t>
            </a:r>
            <a:r>
              <a:rPr lang="es" sz="1200"/>
              <a:t> Offers a subscription model specifically tailored to audiobook enthusiasts. Subscribers gain access to a rotating library of titles each month. Alternative for users who prioritize access over ownership.</a:t>
            </a:r>
            <a:endParaRPr b="1" sz="1200"/>
          </a:p>
          <a:p>
            <a:pPr indent="0" lvl="0" marL="0" rtl="0" algn="just">
              <a:lnSpc>
                <a:spcPct val="115000"/>
              </a:lnSpc>
              <a:spcBef>
                <a:spcPts val="1000"/>
              </a:spcBef>
              <a:spcAft>
                <a:spcPts val="1000"/>
              </a:spcAft>
              <a:buNone/>
            </a:pPr>
            <a:r>
              <a:t/>
            </a:r>
            <a:endParaRPr sz="1200"/>
          </a:p>
        </p:txBody>
      </p:sp>
      <p:sp>
        <p:nvSpPr>
          <p:cNvPr id="700" name="Google Shape;700;p70"/>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0"/>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0"/>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Challengers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170" name="Google Shape;170;p26"/>
          <p:cNvSpPr txBox="1"/>
          <p:nvPr>
            <p:ph type="title"/>
          </p:nvPr>
        </p:nvSpPr>
        <p:spPr>
          <a:xfrm>
            <a:off x="362100" y="93825"/>
            <a:ext cx="54852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Digital Challengers</a:t>
            </a:r>
            <a:endParaRPr/>
          </a:p>
        </p:txBody>
      </p:sp>
      <p:sp>
        <p:nvSpPr>
          <p:cNvPr id="171" name="Google Shape;171;p26"/>
          <p:cNvSpPr txBox="1"/>
          <p:nvPr/>
        </p:nvSpPr>
        <p:spPr>
          <a:xfrm>
            <a:off x="1160625" y="1214775"/>
            <a:ext cx="4795200" cy="3452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LumaFusion: </a:t>
            </a:r>
            <a:r>
              <a:rPr lang="es" sz="1100"/>
              <a:t>Go-to choice for professionals who demand top-notch video editing while on the move, exclusive to the iOS ecosystem.</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Frame.io</a:t>
            </a:r>
            <a:r>
              <a:rPr lang="es" sz="1100"/>
              <a:t>: Cloud-based platform that allow users to engage in real-time video reviews and provide feedback. Indispensable tool for video professionals and content creators working remotely.</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Descript: </a:t>
            </a:r>
            <a:r>
              <a:rPr lang="es" sz="1100"/>
              <a:t>Cloud-based video editing platform that uses artificial intelligence to make video editing easier. It can automatically transcribe videos, remove background noise, and add music and effects.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Veed.io: </a:t>
            </a:r>
            <a:r>
              <a:rPr lang="es" sz="1100"/>
              <a:t>Cloud-based video editing platform that offers a variety of features for creating and editing videos, including subtitles, annotations, and screen recording.</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Kapwing: </a:t>
            </a:r>
            <a:r>
              <a:rPr lang="es" sz="1100"/>
              <a:t>Cloud-based video editing platform that offers a variety of features for creating and editing videos that are optimized for social media platforms.</a:t>
            </a:r>
            <a:endParaRPr sz="1100"/>
          </a:p>
        </p:txBody>
      </p:sp>
      <p:sp>
        <p:nvSpPr>
          <p:cNvPr id="172" name="Google Shape;172;p26"/>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6"/>
          <p:cNvPicPr preferRelativeResize="0"/>
          <p:nvPr/>
        </p:nvPicPr>
        <p:blipFill>
          <a:blip r:embed="rId4">
            <a:alphaModFix/>
          </a:blip>
          <a:stretch>
            <a:fillRect/>
          </a:stretch>
        </p:blipFill>
        <p:spPr>
          <a:xfrm>
            <a:off x="662863" y="1331288"/>
            <a:ext cx="360000" cy="360000"/>
          </a:xfrm>
          <a:prstGeom prst="rect">
            <a:avLst/>
          </a:prstGeom>
          <a:noFill/>
          <a:ln>
            <a:noFill/>
          </a:ln>
        </p:spPr>
      </p:pic>
      <p:pic>
        <p:nvPicPr>
          <p:cNvPr id="175" name="Google Shape;175;p26"/>
          <p:cNvPicPr preferRelativeResize="0"/>
          <p:nvPr/>
        </p:nvPicPr>
        <p:blipFill>
          <a:blip r:embed="rId5">
            <a:alphaModFix/>
          </a:blip>
          <a:stretch>
            <a:fillRect/>
          </a:stretch>
        </p:blipFill>
        <p:spPr>
          <a:xfrm>
            <a:off x="401711" y="3223825"/>
            <a:ext cx="882339" cy="587450"/>
          </a:xfrm>
          <a:prstGeom prst="rect">
            <a:avLst/>
          </a:prstGeom>
          <a:noFill/>
          <a:ln>
            <a:noFill/>
          </a:ln>
        </p:spPr>
      </p:pic>
      <p:pic>
        <p:nvPicPr>
          <p:cNvPr id="176" name="Google Shape;176;p26"/>
          <p:cNvPicPr preferRelativeResize="0"/>
          <p:nvPr/>
        </p:nvPicPr>
        <p:blipFill>
          <a:blip r:embed="rId6">
            <a:alphaModFix/>
          </a:blip>
          <a:stretch>
            <a:fillRect/>
          </a:stretch>
        </p:blipFill>
        <p:spPr>
          <a:xfrm>
            <a:off x="662863" y="2687076"/>
            <a:ext cx="360000" cy="360000"/>
          </a:xfrm>
          <a:prstGeom prst="rect">
            <a:avLst/>
          </a:prstGeom>
          <a:noFill/>
          <a:ln>
            <a:noFill/>
          </a:ln>
        </p:spPr>
      </p:pic>
      <p:pic>
        <p:nvPicPr>
          <p:cNvPr id="177" name="Google Shape;177;p26"/>
          <p:cNvPicPr preferRelativeResize="0"/>
          <p:nvPr/>
        </p:nvPicPr>
        <p:blipFill>
          <a:blip r:embed="rId7">
            <a:alphaModFix/>
          </a:blip>
          <a:stretch>
            <a:fillRect/>
          </a:stretch>
        </p:blipFill>
        <p:spPr>
          <a:xfrm>
            <a:off x="662875" y="1908398"/>
            <a:ext cx="360000" cy="365902"/>
          </a:xfrm>
          <a:prstGeom prst="rect">
            <a:avLst/>
          </a:prstGeom>
          <a:noFill/>
          <a:ln>
            <a:noFill/>
          </a:ln>
        </p:spPr>
      </p:pic>
      <p:pic>
        <p:nvPicPr>
          <p:cNvPr id="178" name="Google Shape;178;p26"/>
          <p:cNvPicPr preferRelativeResize="0"/>
          <p:nvPr/>
        </p:nvPicPr>
        <p:blipFill>
          <a:blip r:embed="rId8">
            <a:alphaModFix/>
          </a:blip>
          <a:stretch>
            <a:fillRect/>
          </a:stretch>
        </p:blipFill>
        <p:spPr>
          <a:xfrm>
            <a:off x="623263" y="4206764"/>
            <a:ext cx="439200" cy="439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71"/>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1"/>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71"/>
          <p:cNvPicPr preferRelativeResize="0"/>
          <p:nvPr/>
        </p:nvPicPr>
        <p:blipFill>
          <a:blip r:embed="rId4">
            <a:alphaModFix/>
          </a:blip>
          <a:stretch>
            <a:fillRect/>
          </a:stretch>
        </p:blipFill>
        <p:spPr>
          <a:xfrm>
            <a:off x="0" y="0"/>
            <a:ext cx="9144003" cy="5143501"/>
          </a:xfrm>
          <a:prstGeom prst="rect">
            <a:avLst/>
          </a:prstGeom>
          <a:noFill/>
          <a:ln>
            <a:noFill/>
          </a:ln>
        </p:spPr>
      </p:pic>
      <p:sp>
        <p:nvSpPr>
          <p:cNvPr id="710" name="Google Shape;710;p71"/>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1"/>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1"/>
          <p:cNvSpPr txBox="1"/>
          <p:nvPr>
            <p:ph type="title"/>
          </p:nvPr>
        </p:nvSpPr>
        <p:spPr>
          <a:xfrm>
            <a:off x="2445050" y="1444150"/>
            <a:ext cx="4254000" cy="17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SOCIAL MEDIA INDUSTRY</a:t>
            </a:r>
            <a:endParaRPr>
              <a:solidFill>
                <a:schemeClr val="lt1"/>
              </a:solidFill>
            </a:endParaRPr>
          </a:p>
        </p:txBody>
      </p:sp>
      <p:sp>
        <p:nvSpPr>
          <p:cNvPr id="713" name="Google Shape;713;p71"/>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pic>
        <p:nvPicPr>
          <p:cNvPr id="720" name="Google Shape;720;p72"/>
          <p:cNvPicPr preferRelativeResize="0"/>
          <p:nvPr/>
        </p:nvPicPr>
        <p:blipFill rotWithShape="1">
          <a:blip r:embed="rId3">
            <a:alphaModFix/>
          </a:blip>
          <a:srcRect b="4246" l="0" r="0" t="4237"/>
          <a:stretch/>
        </p:blipFill>
        <p:spPr>
          <a:xfrm>
            <a:off x="6678175" y="-42650"/>
            <a:ext cx="3762377" cy="5143501"/>
          </a:xfrm>
          <a:prstGeom prst="rect">
            <a:avLst/>
          </a:prstGeom>
          <a:noFill/>
          <a:ln>
            <a:noFill/>
          </a:ln>
        </p:spPr>
      </p:pic>
      <p:sp>
        <p:nvSpPr>
          <p:cNvPr id="721" name="Google Shape;721;p72"/>
          <p:cNvSpPr txBox="1"/>
          <p:nvPr/>
        </p:nvSpPr>
        <p:spPr>
          <a:xfrm>
            <a:off x="438300" y="896700"/>
            <a:ext cx="5763000" cy="42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b="1" lang="es" sz="1200"/>
              <a:t>YouTube:</a:t>
            </a:r>
            <a:r>
              <a:rPr lang="es" sz="1200"/>
              <a:t> A giant in the online video sharing space, enabling content creators to reach a global audience.</a:t>
            </a:r>
            <a:endParaRPr sz="1200"/>
          </a:p>
          <a:p>
            <a:pPr indent="-304800" lvl="0" marL="457200" rtl="0" algn="just">
              <a:lnSpc>
                <a:spcPct val="115000"/>
              </a:lnSpc>
              <a:spcBef>
                <a:spcPts val="1000"/>
              </a:spcBef>
              <a:spcAft>
                <a:spcPts val="0"/>
              </a:spcAft>
              <a:buSzPts val="1200"/>
              <a:buChar char="●"/>
            </a:pPr>
            <a:r>
              <a:rPr b="1" lang="es" sz="1200"/>
              <a:t>Facebook/Instagram:</a:t>
            </a:r>
            <a:r>
              <a:rPr lang="es" sz="1200"/>
              <a:t> These platforms are major players in social media, enabling creators to share video content and engage with a wide user base.</a:t>
            </a:r>
            <a:endParaRPr sz="1200"/>
          </a:p>
          <a:p>
            <a:pPr indent="-304800" lvl="0" marL="457200" rtl="0" algn="just">
              <a:lnSpc>
                <a:spcPct val="115000"/>
              </a:lnSpc>
              <a:spcBef>
                <a:spcPts val="1000"/>
              </a:spcBef>
              <a:spcAft>
                <a:spcPts val="0"/>
              </a:spcAft>
              <a:buSzPts val="1200"/>
              <a:buChar char="●"/>
            </a:pPr>
            <a:r>
              <a:rPr b="1" lang="es" sz="1200"/>
              <a:t>TikTok:</a:t>
            </a:r>
            <a:r>
              <a:rPr lang="es" sz="1200"/>
              <a:t> Known for short-</a:t>
            </a:r>
            <a:r>
              <a:rPr lang="es" sz="1200"/>
              <a:t>form</a:t>
            </a:r>
            <a:r>
              <a:rPr lang="es" sz="1200"/>
              <a:t> videos, has rapidly gained popularity, especially among younger audiences.</a:t>
            </a:r>
            <a:endParaRPr sz="1200"/>
          </a:p>
          <a:p>
            <a:pPr indent="-304800" lvl="0" marL="457200" rtl="0" algn="just">
              <a:lnSpc>
                <a:spcPct val="115000"/>
              </a:lnSpc>
              <a:spcBef>
                <a:spcPts val="1000"/>
              </a:spcBef>
              <a:spcAft>
                <a:spcPts val="0"/>
              </a:spcAft>
              <a:buSzPts val="1200"/>
              <a:buChar char="●"/>
            </a:pPr>
            <a:r>
              <a:rPr b="1" lang="es" sz="1200"/>
              <a:t>Snapchat:</a:t>
            </a:r>
            <a:r>
              <a:rPr lang="es" sz="1200"/>
              <a:t> Offers a unique platform for </a:t>
            </a:r>
            <a:r>
              <a:rPr lang="es" sz="1200"/>
              <a:t>sharing</a:t>
            </a:r>
            <a:r>
              <a:rPr lang="es" sz="1200"/>
              <a:t> short-lived multimedia content, including videos and images.</a:t>
            </a:r>
            <a:endParaRPr sz="1200"/>
          </a:p>
          <a:p>
            <a:pPr indent="-304800" lvl="0" marL="457200" rtl="0" algn="just">
              <a:lnSpc>
                <a:spcPct val="115000"/>
              </a:lnSpc>
              <a:spcBef>
                <a:spcPts val="1000"/>
              </a:spcBef>
              <a:spcAft>
                <a:spcPts val="0"/>
              </a:spcAft>
              <a:buSzPts val="1200"/>
              <a:buChar char="●"/>
            </a:pPr>
            <a:r>
              <a:rPr b="1" lang="es" sz="1200"/>
              <a:t>X (formerly Twitter): </a:t>
            </a:r>
            <a:r>
              <a:rPr lang="es" sz="1200"/>
              <a:t>While primarily known for text-based content, also supports video sharing and live streaming.</a:t>
            </a:r>
            <a:endParaRPr b="1" sz="1200"/>
          </a:p>
          <a:p>
            <a:pPr indent="0" lvl="0" marL="0" rtl="0" algn="just">
              <a:lnSpc>
                <a:spcPct val="115000"/>
              </a:lnSpc>
              <a:spcBef>
                <a:spcPts val="1000"/>
              </a:spcBef>
              <a:spcAft>
                <a:spcPts val="1000"/>
              </a:spcAft>
              <a:buNone/>
            </a:pPr>
            <a:r>
              <a:t/>
            </a:r>
            <a:endParaRPr sz="1200"/>
          </a:p>
        </p:txBody>
      </p:sp>
      <p:sp>
        <p:nvSpPr>
          <p:cNvPr id="722" name="Google Shape;722;p72"/>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2"/>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2"/>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Incumbents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8" name="Shape 728"/>
        <p:cNvGrpSpPr/>
        <p:nvPr/>
      </p:nvGrpSpPr>
      <p:grpSpPr>
        <a:xfrm>
          <a:off x="0" y="0"/>
          <a:ext cx="0" cy="0"/>
          <a:chOff x="0" y="0"/>
          <a:chExt cx="0" cy="0"/>
        </a:xfrm>
      </p:grpSpPr>
      <p:pic>
        <p:nvPicPr>
          <p:cNvPr id="729" name="Google Shape;729;p73"/>
          <p:cNvPicPr preferRelativeResize="0"/>
          <p:nvPr/>
        </p:nvPicPr>
        <p:blipFill rotWithShape="1">
          <a:blip r:embed="rId3">
            <a:alphaModFix/>
          </a:blip>
          <a:srcRect b="0" l="26569" r="26569" t="0"/>
          <a:stretch/>
        </p:blipFill>
        <p:spPr>
          <a:xfrm>
            <a:off x="6678175" y="-42650"/>
            <a:ext cx="3762376" cy="5143502"/>
          </a:xfrm>
          <a:prstGeom prst="rect">
            <a:avLst/>
          </a:prstGeom>
          <a:noFill/>
          <a:ln>
            <a:noFill/>
          </a:ln>
        </p:spPr>
      </p:pic>
      <p:sp>
        <p:nvSpPr>
          <p:cNvPr id="730" name="Google Shape;730;p73"/>
          <p:cNvSpPr txBox="1"/>
          <p:nvPr/>
        </p:nvSpPr>
        <p:spPr>
          <a:xfrm>
            <a:off x="438300" y="896700"/>
            <a:ext cx="5763000" cy="42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00000"/>
              </a:buClr>
              <a:buSzPts val="1200"/>
              <a:buFont typeface="Arial"/>
              <a:buChar char="●"/>
            </a:pPr>
            <a:r>
              <a:rPr b="1" lang="es" sz="1200"/>
              <a:t>Twitch: </a:t>
            </a:r>
            <a:r>
              <a:rPr lang="es" sz="1200"/>
              <a:t>Originally for gamers, now includes diverse content like art, music and talk shows, and disrupted the way creators interact in real time with their communities.</a:t>
            </a:r>
            <a:endParaRPr sz="1200"/>
          </a:p>
          <a:p>
            <a:pPr indent="-304800" lvl="0" marL="457200" rtl="0" algn="just">
              <a:lnSpc>
                <a:spcPct val="115000"/>
              </a:lnSpc>
              <a:spcBef>
                <a:spcPts val="1000"/>
              </a:spcBef>
              <a:spcAft>
                <a:spcPts val="0"/>
              </a:spcAft>
              <a:buClr>
                <a:srgbClr val="000000"/>
              </a:buClr>
              <a:buSzPts val="1200"/>
              <a:buFont typeface="Arial"/>
              <a:buChar char="●"/>
            </a:pPr>
            <a:r>
              <a:rPr b="1" lang="es" sz="1200"/>
              <a:t>Vimeo:</a:t>
            </a:r>
            <a:r>
              <a:rPr lang="es" sz="1200"/>
              <a:t> Positioned itself as a platform for creative and professional video content, focusing on quality over quantity. It provides advanced tools for video creators.</a:t>
            </a:r>
            <a:endParaRPr sz="1200"/>
          </a:p>
          <a:p>
            <a:pPr indent="-304800" lvl="0" marL="457200" rtl="0" algn="just">
              <a:lnSpc>
                <a:spcPct val="115000"/>
              </a:lnSpc>
              <a:spcBef>
                <a:spcPts val="1000"/>
              </a:spcBef>
              <a:spcAft>
                <a:spcPts val="0"/>
              </a:spcAft>
              <a:buClr>
                <a:srgbClr val="000000"/>
              </a:buClr>
              <a:buSzPts val="1200"/>
              <a:buFont typeface="Arial"/>
              <a:buChar char="●"/>
            </a:pPr>
            <a:r>
              <a:rPr b="1" lang="es" sz="1200"/>
              <a:t>Parler: </a:t>
            </a:r>
            <a:r>
              <a:rPr lang="es" sz="1200"/>
              <a:t>It marketed itself as a free speech-focused alternative to mainstream social media platforms, attracting users seeking less moderation.</a:t>
            </a:r>
            <a:endParaRPr sz="1200">
              <a:solidFill>
                <a:schemeClr val="dk1"/>
              </a:solidFill>
            </a:endParaRPr>
          </a:p>
          <a:p>
            <a:pPr indent="0" lvl="0" marL="0" rtl="0" algn="l">
              <a:lnSpc>
                <a:spcPct val="115000"/>
              </a:lnSpc>
              <a:spcBef>
                <a:spcPts val="1000"/>
              </a:spcBef>
              <a:spcAft>
                <a:spcPts val="0"/>
              </a:spcAft>
              <a:buNone/>
            </a:pPr>
            <a:r>
              <a:t/>
            </a:r>
            <a:endParaRPr b="1" sz="1200"/>
          </a:p>
          <a:p>
            <a:pPr indent="0" lvl="0" marL="0" rtl="0" algn="just">
              <a:lnSpc>
                <a:spcPct val="115000"/>
              </a:lnSpc>
              <a:spcBef>
                <a:spcPts val="1000"/>
              </a:spcBef>
              <a:spcAft>
                <a:spcPts val="1000"/>
              </a:spcAft>
              <a:buNone/>
            </a:pPr>
            <a:r>
              <a:t/>
            </a:r>
            <a:endParaRPr sz="1200"/>
          </a:p>
        </p:txBody>
      </p:sp>
      <p:sp>
        <p:nvSpPr>
          <p:cNvPr id="731" name="Google Shape;731;p73"/>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3"/>
          <p:cNvSpPr txBox="1"/>
          <p:nvPr>
            <p:ph type="title"/>
          </p:nvPr>
        </p:nvSpPr>
        <p:spPr>
          <a:xfrm>
            <a:off x="0" y="0"/>
            <a:ext cx="28761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Open Sans"/>
                <a:ea typeface="Open Sans"/>
                <a:cs typeface="Open Sans"/>
                <a:sym typeface="Open Sans"/>
              </a:rPr>
              <a:t>Challengers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74"/>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4"/>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74"/>
          <p:cNvPicPr preferRelativeResize="0"/>
          <p:nvPr/>
        </p:nvPicPr>
        <p:blipFill rotWithShape="1">
          <a:blip r:embed="rId4">
            <a:alphaModFix/>
          </a:blip>
          <a:srcRect b="7806" l="0" r="0" t="7798"/>
          <a:stretch/>
        </p:blipFill>
        <p:spPr>
          <a:xfrm>
            <a:off x="0" y="0"/>
            <a:ext cx="9144003" cy="5143501"/>
          </a:xfrm>
          <a:prstGeom prst="rect">
            <a:avLst/>
          </a:prstGeom>
          <a:noFill/>
          <a:ln>
            <a:noFill/>
          </a:ln>
        </p:spPr>
      </p:pic>
      <p:sp>
        <p:nvSpPr>
          <p:cNvPr id="741" name="Google Shape;741;p74"/>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4"/>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4"/>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PROCESSES</a:t>
            </a:r>
            <a:endParaRPr>
              <a:solidFill>
                <a:schemeClr val="lt1"/>
              </a:solidFill>
            </a:endParaRPr>
          </a:p>
        </p:txBody>
      </p:sp>
      <p:sp>
        <p:nvSpPr>
          <p:cNvPr id="744" name="Google Shape;744;p74"/>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4"/>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4"/>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5"/>
          <p:cNvSpPr/>
          <p:nvPr/>
        </p:nvSpPr>
        <p:spPr>
          <a:xfrm>
            <a:off x="5486400" y="5334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5"/>
          <p:cNvSpPr/>
          <p:nvPr/>
        </p:nvSpPr>
        <p:spPr>
          <a:xfrm>
            <a:off x="2552700" y="5334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5"/>
          <p:cNvSpPr/>
          <p:nvPr/>
        </p:nvSpPr>
        <p:spPr>
          <a:xfrm>
            <a:off x="4041788"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5"/>
          <p:cNvSpPr/>
          <p:nvPr/>
        </p:nvSpPr>
        <p:spPr>
          <a:xfrm>
            <a:off x="6870713"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5"/>
          <p:cNvSpPr/>
          <p:nvPr/>
        </p:nvSpPr>
        <p:spPr>
          <a:xfrm>
            <a:off x="1095375"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6" name="Google Shape;756;p75"/>
          <p:cNvCxnSpPr/>
          <p:nvPr/>
        </p:nvCxnSpPr>
        <p:spPr>
          <a:xfrm rot="10800000">
            <a:off x="2663850" y="533400"/>
            <a:ext cx="0" cy="2095500"/>
          </a:xfrm>
          <a:prstGeom prst="straightConnector1">
            <a:avLst/>
          </a:prstGeom>
          <a:noFill/>
          <a:ln cap="flat" cmpd="sng" w="19050">
            <a:solidFill>
              <a:schemeClr val="accent1"/>
            </a:solidFill>
            <a:prstDash val="solid"/>
            <a:round/>
            <a:headEnd len="med" w="med" type="none"/>
            <a:tailEnd len="med" w="med" type="none"/>
          </a:ln>
        </p:spPr>
      </p:cxnSp>
      <p:cxnSp>
        <p:nvCxnSpPr>
          <p:cNvPr id="757" name="Google Shape;757;p75"/>
          <p:cNvCxnSpPr/>
          <p:nvPr/>
        </p:nvCxnSpPr>
        <p:spPr>
          <a:xfrm rot="10800000">
            <a:off x="5578500" y="533400"/>
            <a:ext cx="0" cy="2095500"/>
          </a:xfrm>
          <a:prstGeom prst="straightConnector1">
            <a:avLst/>
          </a:prstGeom>
          <a:noFill/>
          <a:ln cap="flat" cmpd="sng" w="19050">
            <a:solidFill>
              <a:schemeClr val="accent1"/>
            </a:solidFill>
            <a:prstDash val="solid"/>
            <a:round/>
            <a:headEnd len="med" w="med" type="none"/>
            <a:tailEnd len="med" w="med" type="none"/>
          </a:ln>
        </p:spPr>
      </p:cxnSp>
      <p:sp>
        <p:nvSpPr>
          <p:cNvPr id="758" name="Google Shape;758;p75"/>
          <p:cNvSpPr txBox="1"/>
          <p:nvPr>
            <p:ph type="ctrTitle"/>
          </p:nvPr>
        </p:nvSpPr>
        <p:spPr>
          <a:xfrm>
            <a:off x="152395" y="1653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PODCASTING</a:t>
            </a:r>
            <a:endParaRPr/>
          </a:p>
        </p:txBody>
      </p:sp>
      <p:sp>
        <p:nvSpPr>
          <p:cNvPr id="759" name="Google Shape;759;p75"/>
          <p:cNvSpPr txBox="1"/>
          <p:nvPr/>
        </p:nvSpPr>
        <p:spPr>
          <a:xfrm>
            <a:off x="2657550" y="705225"/>
            <a:ext cx="257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Uploading episodes to podcast hosting platform</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Adding metadata (title, description, tags)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Setting release schedule</a:t>
            </a:r>
            <a:endParaRPr sz="1000">
              <a:solidFill>
                <a:schemeClr val="dk1"/>
              </a:solidFill>
              <a:latin typeface="Catamaran Light"/>
              <a:ea typeface="Catamaran Light"/>
              <a:cs typeface="Catamaran Light"/>
              <a:sym typeface="Catamaran Light"/>
            </a:endParaRPr>
          </a:p>
        </p:txBody>
      </p:sp>
      <p:sp>
        <p:nvSpPr>
          <p:cNvPr id="760" name="Google Shape;760;p75"/>
          <p:cNvSpPr txBox="1"/>
          <p:nvPr/>
        </p:nvSpPr>
        <p:spPr>
          <a:xfrm>
            <a:off x="2638500" y="405075"/>
            <a:ext cx="2334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2. Publishing</a:t>
            </a:r>
            <a:endParaRPr b="1" sz="1800">
              <a:solidFill>
                <a:schemeClr val="dk1"/>
              </a:solidFill>
              <a:latin typeface="Livvic"/>
              <a:ea typeface="Livvic"/>
              <a:cs typeface="Livvic"/>
              <a:sym typeface="Livvic"/>
            </a:endParaRPr>
          </a:p>
          <a:p>
            <a:pPr indent="0" lvl="0" marL="0" rtl="0" algn="l">
              <a:lnSpc>
                <a:spcPct val="100000"/>
              </a:lnSpc>
              <a:spcBef>
                <a:spcPts val="0"/>
              </a:spcBef>
              <a:spcAft>
                <a:spcPts val="0"/>
              </a:spcAft>
              <a:buNone/>
            </a:pPr>
            <a:r>
              <a:t/>
            </a:r>
            <a:endParaRPr b="1" sz="1800">
              <a:solidFill>
                <a:schemeClr val="dk1"/>
              </a:solidFill>
              <a:latin typeface="Livvic"/>
              <a:ea typeface="Livvic"/>
              <a:cs typeface="Livvic"/>
              <a:sym typeface="Livvic"/>
            </a:endParaRPr>
          </a:p>
        </p:txBody>
      </p:sp>
      <p:grpSp>
        <p:nvGrpSpPr>
          <p:cNvPr id="761" name="Google Shape;761;p75"/>
          <p:cNvGrpSpPr/>
          <p:nvPr/>
        </p:nvGrpSpPr>
        <p:grpSpPr>
          <a:xfrm>
            <a:off x="1095375" y="2460601"/>
            <a:ext cx="6001362" cy="222300"/>
            <a:chOff x="1464850" y="436376"/>
            <a:chExt cx="6001362" cy="222300"/>
          </a:xfrm>
        </p:grpSpPr>
        <p:sp>
          <p:nvSpPr>
            <p:cNvPr id="762" name="Google Shape;762;p75"/>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5"/>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5"/>
            <p:cNvSpPr/>
            <p:nvPr/>
          </p:nvSpPr>
          <p:spPr>
            <a:xfrm>
              <a:off x="7243912"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5"/>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5"/>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75"/>
            <p:cNvCxnSpPr/>
            <p:nvPr/>
          </p:nvCxnSpPr>
          <p:spPr>
            <a:xfrm>
              <a:off x="1798637"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768" name="Google Shape;768;p75"/>
            <p:cNvCxnSpPr/>
            <p:nvPr/>
          </p:nvCxnSpPr>
          <p:spPr>
            <a:xfrm>
              <a:off x="327624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769" name="Google Shape;769;p75"/>
            <p:cNvCxnSpPr/>
            <p:nvPr/>
          </p:nvCxnSpPr>
          <p:spPr>
            <a:xfrm>
              <a:off x="475389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770" name="Google Shape;770;p75"/>
            <p:cNvCxnSpPr/>
            <p:nvPr/>
          </p:nvCxnSpPr>
          <p:spPr>
            <a:xfrm>
              <a:off x="6143961" y="547513"/>
              <a:ext cx="988200" cy="0"/>
            </a:xfrm>
            <a:prstGeom prst="straightConnector1">
              <a:avLst/>
            </a:prstGeom>
            <a:noFill/>
            <a:ln cap="flat" cmpd="sng" w="19050">
              <a:solidFill>
                <a:schemeClr val="dk1"/>
              </a:solidFill>
              <a:prstDash val="solid"/>
              <a:round/>
              <a:headEnd len="med" w="med" type="none"/>
              <a:tailEnd len="med" w="med" type="none"/>
            </a:ln>
          </p:spPr>
        </p:cxnSp>
      </p:grpSp>
      <p:sp>
        <p:nvSpPr>
          <p:cNvPr id="771" name="Google Shape;771;p75"/>
          <p:cNvSpPr txBox="1"/>
          <p:nvPr/>
        </p:nvSpPr>
        <p:spPr>
          <a:xfrm>
            <a:off x="5572200" y="705225"/>
            <a:ext cx="21282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Sharing on social media</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Collaborating with podcast networks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Guest appearances on other podcasts</a:t>
            </a:r>
            <a:endParaRPr sz="1000">
              <a:solidFill>
                <a:schemeClr val="dk1"/>
              </a:solidFill>
              <a:latin typeface="Catamaran Light"/>
              <a:ea typeface="Catamaran Light"/>
              <a:cs typeface="Catamaran Light"/>
              <a:sym typeface="Catamaran Light"/>
            </a:endParaRPr>
          </a:p>
        </p:txBody>
      </p:sp>
      <p:sp>
        <p:nvSpPr>
          <p:cNvPr id="772" name="Google Shape;772;p75"/>
          <p:cNvSpPr txBox="1"/>
          <p:nvPr/>
        </p:nvSpPr>
        <p:spPr>
          <a:xfrm>
            <a:off x="5553150" y="405075"/>
            <a:ext cx="2417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4. </a:t>
            </a:r>
            <a:r>
              <a:rPr b="1" lang="es" sz="1800">
                <a:solidFill>
                  <a:schemeClr val="dk1"/>
                </a:solidFill>
                <a:latin typeface="Livvic"/>
                <a:ea typeface="Livvic"/>
                <a:cs typeface="Livvic"/>
                <a:sym typeface="Livvic"/>
              </a:rPr>
              <a:t>Promotion</a:t>
            </a:r>
            <a:endParaRPr b="1" sz="1800">
              <a:solidFill>
                <a:schemeClr val="dk1"/>
              </a:solidFill>
              <a:latin typeface="Livvic"/>
              <a:ea typeface="Livvic"/>
              <a:cs typeface="Livvic"/>
              <a:sym typeface="Livvic"/>
            </a:endParaRPr>
          </a:p>
        </p:txBody>
      </p:sp>
      <p:cxnSp>
        <p:nvCxnSpPr>
          <p:cNvPr id="773" name="Google Shape;773;p75"/>
          <p:cNvCxnSpPr/>
          <p:nvPr/>
        </p:nvCxnSpPr>
        <p:spPr>
          <a:xfrm rot="10800000">
            <a:off x="4140225"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774" name="Google Shape;774;p75"/>
          <p:cNvSpPr txBox="1"/>
          <p:nvPr/>
        </p:nvSpPr>
        <p:spPr>
          <a:xfrm>
            <a:off x="4172025" y="4191650"/>
            <a:ext cx="257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Platforms distribute episodes to podcast directories (Apple Podcasts, Spotify, etc.)</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Users subscribe and listen to episodes</a:t>
            </a:r>
            <a:endParaRPr sz="1000">
              <a:solidFill>
                <a:schemeClr val="dk1"/>
              </a:solidFill>
              <a:latin typeface="Catamaran Light"/>
              <a:ea typeface="Catamaran Light"/>
              <a:cs typeface="Catamaran Light"/>
              <a:sym typeface="Catamaran Light"/>
            </a:endParaRPr>
          </a:p>
        </p:txBody>
      </p:sp>
      <p:sp>
        <p:nvSpPr>
          <p:cNvPr id="775" name="Google Shape;775;p75"/>
          <p:cNvSpPr txBox="1"/>
          <p:nvPr/>
        </p:nvSpPr>
        <p:spPr>
          <a:xfrm>
            <a:off x="4152975" y="3894950"/>
            <a:ext cx="2533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3</a:t>
            </a:r>
            <a:r>
              <a:rPr b="1" lang="es" sz="1800">
                <a:solidFill>
                  <a:schemeClr val="dk1"/>
                </a:solidFill>
                <a:latin typeface="Livvic"/>
                <a:ea typeface="Livvic"/>
                <a:cs typeface="Livvic"/>
                <a:sym typeface="Livvic"/>
              </a:rPr>
              <a:t>. Distribution</a:t>
            </a:r>
            <a:endParaRPr b="1" sz="1800">
              <a:solidFill>
                <a:schemeClr val="dk1"/>
              </a:solidFill>
              <a:latin typeface="Livvic"/>
              <a:ea typeface="Livvic"/>
              <a:cs typeface="Livvic"/>
              <a:sym typeface="Livvic"/>
            </a:endParaRPr>
          </a:p>
        </p:txBody>
      </p:sp>
      <p:cxnSp>
        <p:nvCxnSpPr>
          <p:cNvPr id="776" name="Google Shape;776;p75"/>
          <p:cNvCxnSpPr/>
          <p:nvPr/>
        </p:nvCxnSpPr>
        <p:spPr>
          <a:xfrm rot="10800000">
            <a:off x="11970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777" name="Google Shape;777;p75"/>
          <p:cNvSpPr txBox="1"/>
          <p:nvPr/>
        </p:nvSpPr>
        <p:spPr>
          <a:xfrm>
            <a:off x="1200225" y="4191650"/>
            <a:ext cx="257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Researching topics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Writing scripts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Recording audio</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Editing and enhancing audio quality</a:t>
            </a:r>
            <a:endParaRPr sz="1000">
              <a:solidFill>
                <a:schemeClr val="dk1"/>
              </a:solidFill>
              <a:latin typeface="Catamaran Light"/>
              <a:ea typeface="Catamaran Light"/>
              <a:cs typeface="Catamaran Light"/>
              <a:sym typeface="Catamaran Light"/>
            </a:endParaRPr>
          </a:p>
        </p:txBody>
      </p:sp>
      <p:sp>
        <p:nvSpPr>
          <p:cNvPr id="778" name="Google Shape;778;p75"/>
          <p:cNvSpPr txBox="1"/>
          <p:nvPr/>
        </p:nvSpPr>
        <p:spPr>
          <a:xfrm>
            <a:off x="1181175" y="3894950"/>
            <a:ext cx="25716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1. </a:t>
            </a:r>
            <a:r>
              <a:rPr b="1" lang="es" sz="1800">
                <a:solidFill>
                  <a:schemeClr val="dk1"/>
                </a:solidFill>
                <a:latin typeface="Livvic"/>
                <a:ea typeface="Livvic"/>
                <a:cs typeface="Livvic"/>
                <a:sym typeface="Livvic"/>
              </a:rPr>
              <a:t>Content Creation</a:t>
            </a:r>
            <a:endParaRPr b="1" sz="1800">
              <a:solidFill>
                <a:schemeClr val="dk1"/>
              </a:solidFill>
              <a:latin typeface="Livvic"/>
              <a:ea typeface="Livvic"/>
              <a:cs typeface="Livvic"/>
              <a:sym typeface="Livvic"/>
            </a:endParaRPr>
          </a:p>
        </p:txBody>
      </p:sp>
      <p:cxnSp>
        <p:nvCxnSpPr>
          <p:cNvPr id="779" name="Google Shape;779;p75"/>
          <p:cNvCxnSpPr/>
          <p:nvPr/>
        </p:nvCxnSpPr>
        <p:spPr>
          <a:xfrm rot="10800000">
            <a:off x="69882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780" name="Google Shape;780;p75"/>
          <p:cNvSpPr txBox="1"/>
          <p:nvPr/>
        </p:nvSpPr>
        <p:spPr>
          <a:xfrm>
            <a:off x="7010475" y="4191650"/>
            <a:ext cx="20538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Advertising and sponsorships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Listener donations or subscriptions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Premium content for paid subscribers</a:t>
            </a:r>
            <a:endParaRPr sz="1000">
              <a:solidFill>
                <a:schemeClr val="dk1"/>
              </a:solidFill>
              <a:latin typeface="Catamaran Light"/>
              <a:ea typeface="Catamaran Light"/>
              <a:cs typeface="Catamaran Light"/>
              <a:sym typeface="Catamaran Light"/>
            </a:endParaRPr>
          </a:p>
        </p:txBody>
      </p:sp>
      <p:sp>
        <p:nvSpPr>
          <p:cNvPr id="781" name="Google Shape;781;p75"/>
          <p:cNvSpPr txBox="1"/>
          <p:nvPr/>
        </p:nvSpPr>
        <p:spPr>
          <a:xfrm>
            <a:off x="6991425" y="3894950"/>
            <a:ext cx="20538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5. Monetization</a:t>
            </a:r>
            <a:endParaRPr b="1" sz="1800">
              <a:solidFill>
                <a:schemeClr val="dk1"/>
              </a:solidFill>
              <a:latin typeface="Livvic"/>
              <a:ea typeface="Livvic"/>
              <a:cs typeface="Livvic"/>
              <a:sym typeface="Livv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6"/>
          <p:cNvSpPr txBox="1"/>
          <p:nvPr>
            <p:ph idx="6" type="ctrTitle"/>
          </p:nvPr>
        </p:nvSpPr>
        <p:spPr>
          <a:xfrm>
            <a:off x="204025" y="343650"/>
            <a:ext cx="46200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PODCASTING </a:t>
            </a:r>
            <a:r>
              <a:rPr lang="es">
                <a:solidFill>
                  <a:schemeClr val="accent1"/>
                </a:solidFill>
              </a:rPr>
              <a:t>CLOCKSPEED</a:t>
            </a:r>
            <a:endParaRPr>
              <a:solidFill>
                <a:schemeClr val="accent1"/>
              </a:solidFill>
            </a:endParaRPr>
          </a:p>
        </p:txBody>
      </p:sp>
      <p:sp>
        <p:nvSpPr>
          <p:cNvPr id="787" name="Google Shape;787;p76"/>
          <p:cNvSpPr txBox="1"/>
          <p:nvPr>
            <p:ph idx="1" type="subTitle"/>
          </p:nvPr>
        </p:nvSpPr>
        <p:spPr>
          <a:xfrm>
            <a:off x="964850" y="2798575"/>
            <a:ext cx="18327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Podcast episodes are often released on a regular schedule, such as daily, weekly or bi-weekly.</a:t>
            </a:r>
            <a:endParaRPr/>
          </a:p>
        </p:txBody>
      </p:sp>
      <p:sp>
        <p:nvSpPr>
          <p:cNvPr id="788" name="Google Shape;788;p76"/>
          <p:cNvSpPr txBox="1"/>
          <p:nvPr>
            <p:ph idx="3" type="subTitle"/>
          </p:nvPr>
        </p:nvSpPr>
        <p:spPr>
          <a:xfrm>
            <a:off x="3591350" y="2809191"/>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New tools and platforms for podcasting can emerge relatively quickly due to the accessibility of recording and editing equipment/software.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89" name="Google Shape;789;p76"/>
          <p:cNvSpPr txBox="1"/>
          <p:nvPr>
            <p:ph idx="5" type="subTitle"/>
          </p:nvPr>
        </p:nvSpPr>
        <p:spPr>
          <a:xfrm>
            <a:off x="6463101" y="2809191"/>
            <a:ext cx="1648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Innovations can come in the form of new storytelling techniques, formats and approaches to engage listeners.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90" name="Google Shape;790;p76"/>
          <p:cNvSpPr txBox="1"/>
          <p:nvPr>
            <p:ph idx="2" type="ctrTitle"/>
          </p:nvPr>
        </p:nvSpPr>
        <p:spPr>
          <a:xfrm>
            <a:off x="3631360"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TECHNOLOGY</a:t>
            </a:r>
            <a:endParaRPr/>
          </a:p>
        </p:txBody>
      </p:sp>
      <p:sp>
        <p:nvSpPr>
          <p:cNvPr id="791" name="Google Shape;791;p76"/>
          <p:cNvSpPr txBox="1"/>
          <p:nvPr>
            <p:ph idx="4" type="ctrTitle"/>
          </p:nvPr>
        </p:nvSpPr>
        <p:spPr>
          <a:xfrm>
            <a:off x="6346556"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INNOVATION</a:t>
            </a:r>
            <a:endParaRPr/>
          </a:p>
        </p:txBody>
      </p:sp>
      <p:sp>
        <p:nvSpPr>
          <p:cNvPr id="792" name="Google Shape;792;p76"/>
          <p:cNvSpPr txBox="1"/>
          <p:nvPr>
            <p:ph type="ctrTitle"/>
          </p:nvPr>
        </p:nvSpPr>
        <p:spPr>
          <a:xfrm>
            <a:off x="477350" y="2306275"/>
            <a:ext cx="28077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CONTENT CREATION</a:t>
            </a:r>
            <a:endParaRPr/>
          </a:p>
        </p:txBody>
      </p:sp>
      <p:grpSp>
        <p:nvGrpSpPr>
          <p:cNvPr id="793" name="Google Shape;793;p76"/>
          <p:cNvGrpSpPr/>
          <p:nvPr/>
        </p:nvGrpSpPr>
        <p:grpSpPr>
          <a:xfrm>
            <a:off x="7102891" y="1864158"/>
            <a:ext cx="368604" cy="448390"/>
            <a:chOff x="1768821" y="3361108"/>
            <a:chExt cx="278739" cy="339073"/>
          </a:xfrm>
        </p:grpSpPr>
        <p:sp>
          <p:nvSpPr>
            <p:cNvPr id="794" name="Google Shape;794;p76"/>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6"/>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4319855" y="1844608"/>
            <a:ext cx="504292" cy="487495"/>
            <a:chOff x="4675986" y="2745684"/>
            <a:chExt cx="381346" cy="368644"/>
          </a:xfrm>
        </p:grpSpPr>
        <p:sp>
          <p:nvSpPr>
            <p:cNvPr id="806" name="Google Shape;806;p76"/>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76"/>
          <p:cNvGrpSpPr/>
          <p:nvPr/>
        </p:nvGrpSpPr>
        <p:grpSpPr>
          <a:xfrm>
            <a:off x="1703164" y="1855579"/>
            <a:ext cx="356071" cy="465550"/>
            <a:chOff x="1367060" y="2422129"/>
            <a:chExt cx="269261" cy="352050"/>
          </a:xfrm>
        </p:grpSpPr>
        <p:sp>
          <p:nvSpPr>
            <p:cNvPr id="809" name="Google Shape;809;p76"/>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6"/>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6"/>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7"/>
          <p:cNvSpPr/>
          <p:nvPr/>
        </p:nvSpPr>
        <p:spPr>
          <a:xfrm>
            <a:off x="5486400" y="5334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7"/>
          <p:cNvSpPr/>
          <p:nvPr/>
        </p:nvSpPr>
        <p:spPr>
          <a:xfrm>
            <a:off x="2552700" y="5334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7"/>
          <p:cNvSpPr/>
          <p:nvPr/>
        </p:nvSpPr>
        <p:spPr>
          <a:xfrm>
            <a:off x="4041788"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7"/>
          <p:cNvSpPr/>
          <p:nvPr/>
        </p:nvSpPr>
        <p:spPr>
          <a:xfrm>
            <a:off x="6870713"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7"/>
          <p:cNvSpPr/>
          <p:nvPr/>
        </p:nvSpPr>
        <p:spPr>
          <a:xfrm>
            <a:off x="1095375" y="365760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 name="Google Shape;832;p77"/>
          <p:cNvCxnSpPr/>
          <p:nvPr/>
        </p:nvCxnSpPr>
        <p:spPr>
          <a:xfrm rot="10800000">
            <a:off x="2663850" y="533400"/>
            <a:ext cx="0" cy="2095500"/>
          </a:xfrm>
          <a:prstGeom prst="straightConnector1">
            <a:avLst/>
          </a:prstGeom>
          <a:noFill/>
          <a:ln cap="flat" cmpd="sng" w="19050">
            <a:solidFill>
              <a:schemeClr val="accent1"/>
            </a:solidFill>
            <a:prstDash val="solid"/>
            <a:round/>
            <a:headEnd len="med" w="med" type="none"/>
            <a:tailEnd len="med" w="med" type="none"/>
          </a:ln>
        </p:spPr>
      </p:cxnSp>
      <p:cxnSp>
        <p:nvCxnSpPr>
          <p:cNvPr id="833" name="Google Shape;833;p77"/>
          <p:cNvCxnSpPr/>
          <p:nvPr/>
        </p:nvCxnSpPr>
        <p:spPr>
          <a:xfrm rot="10800000">
            <a:off x="5578500" y="533400"/>
            <a:ext cx="0" cy="2095500"/>
          </a:xfrm>
          <a:prstGeom prst="straightConnector1">
            <a:avLst/>
          </a:prstGeom>
          <a:noFill/>
          <a:ln cap="flat" cmpd="sng" w="19050">
            <a:solidFill>
              <a:schemeClr val="accent1"/>
            </a:solidFill>
            <a:prstDash val="solid"/>
            <a:round/>
            <a:headEnd len="med" w="med" type="none"/>
            <a:tailEnd len="med" w="med" type="none"/>
          </a:ln>
        </p:spPr>
      </p:cxnSp>
      <p:sp>
        <p:nvSpPr>
          <p:cNvPr id="834" name="Google Shape;834;p77"/>
          <p:cNvSpPr txBox="1"/>
          <p:nvPr>
            <p:ph type="ctrTitle"/>
          </p:nvPr>
        </p:nvSpPr>
        <p:spPr>
          <a:xfrm>
            <a:off x="111245" y="1219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AUDIOBOOKS</a:t>
            </a:r>
            <a:endParaRPr/>
          </a:p>
        </p:txBody>
      </p:sp>
      <p:sp>
        <p:nvSpPr>
          <p:cNvPr id="835" name="Google Shape;835;p77"/>
          <p:cNvSpPr txBox="1"/>
          <p:nvPr/>
        </p:nvSpPr>
        <p:spPr>
          <a:xfrm>
            <a:off x="2657550" y="705225"/>
            <a:ext cx="257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Hiring narrators and producers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Recording and editing audio</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Adding sound effects and music (if applicable)</a:t>
            </a:r>
            <a:endParaRPr sz="1000">
              <a:solidFill>
                <a:schemeClr val="dk1"/>
              </a:solidFill>
              <a:latin typeface="Catamaran Light"/>
              <a:ea typeface="Catamaran Light"/>
              <a:cs typeface="Catamaran Light"/>
              <a:sym typeface="Catamaran Light"/>
            </a:endParaRPr>
          </a:p>
        </p:txBody>
      </p:sp>
      <p:sp>
        <p:nvSpPr>
          <p:cNvPr id="836" name="Google Shape;836;p77"/>
          <p:cNvSpPr txBox="1"/>
          <p:nvPr/>
        </p:nvSpPr>
        <p:spPr>
          <a:xfrm>
            <a:off x="2638500" y="405075"/>
            <a:ext cx="2334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2. Production</a:t>
            </a:r>
            <a:endParaRPr b="1" sz="1800">
              <a:solidFill>
                <a:schemeClr val="dk1"/>
              </a:solidFill>
              <a:latin typeface="Livvic"/>
              <a:ea typeface="Livvic"/>
              <a:cs typeface="Livvic"/>
              <a:sym typeface="Livvic"/>
            </a:endParaRPr>
          </a:p>
          <a:p>
            <a:pPr indent="0" lvl="0" marL="0" rtl="0" algn="l">
              <a:lnSpc>
                <a:spcPct val="100000"/>
              </a:lnSpc>
              <a:spcBef>
                <a:spcPts val="0"/>
              </a:spcBef>
              <a:spcAft>
                <a:spcPts val="0"/>
              </a:spcAft>
              <a:buNone/>
            </a:pPr>
            <a:r>
              <a:t/>
            </a:r>
            <a:endParaRPr b="1" sz="1800">
              <a:solidFill>
                <a:schemeClr val="dk1"/>
              </a:solidFill>
              <a:latin typeface="Livvic"/>
              <a:ea typeface="Livvic"/>
              <a:cs typeface="Livvic"/>
              <a:sym typeface="Livvic"/>
            </a:endParaRPr>
          </a:p>
        </p:txBody>
      </p:sp>
      <p:grpSp>
        <p:nvGrpSpPr>
          <p:cNvPr id="837" name="Google Shape;837;p77"/>
          <p:cNvGrpSpPr/>
          <p:nvPr/>
        </p:nvGrpSpPr>
        <p:grpSpPr>
          <a:xfrm>
            <a:off x="1095375" y="2460601"/>
            <a:ext cx="6001362" cy="222300"/>
            <a:chOff x="1464850" y="436376"/>
            <a:chExt cx="6001362" cy="222300"/>
          </a:xfrm>
        </p:grpSpPr>
        <p:sp>
          <p:nvSpPr>
            <p:cNvPr id="838" name="Google Shape;838;p77"/>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7"/>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p:nvPr/>
          </p:nvSpPr>
          <p:spPr>
            <a:xfrm>
              <a:off x="7243912"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7"/>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7"/>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77"/>
            <p:cNvCxnSpPr/>
            <p:nvPr/>
          </p:nvCxnSpPr>
          <p:spPr>
            <a:xfrm>
              <a:off x="1798637"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844" name="Google Shape;844;p77"/>
            <p:cNvCxnSpPr/>
            <p:nvPr/>
          </p:nvCxnSpPr>
          <p:spPr>
            <a:xfrm>
              <a:off x="327624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845" name="Google Shape;845;p77"/>
            <p:cNvCxnSpPr/>
            <p:nvPr/>
          </p:nvCxnSpPr>
          <p:spPr>
            <a:xfrm>
              <a:off x="475389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846" name="Google Shape;846;p77"/>
            <p:cNvCxnSpPr/>
            <p:nvPr/>
          </p:nvCxnSpPr>
          <p:spPr>
            <a:xfrm>
              <a:off x="6143961" y="547513"/>
              <a:ext cx="988200" cy="0"/>
            </a:xfrm>
            <a:prstGeom prst="straightConnector1">
              <a:avLst/>
            </a:prstGeom>
            <a:noFill/>
            <a:ln cap="flat" cmpd="sng" w="19050">
              <a:solidFill>
                <a:schemeClr val="dk1"/>
              </a:solidFill>
              <a:prstDash val="solid"/>
              <a:round/>
              <a:headEnd len="med" w="med" type="none"/>
              <a:tailEnd len="med" w="med" type="none"/>
            </a:ln>
          </p:spPr>
        </p:cxnSp>
      </p:grpSp>
      <p:sp>
        <p:nvSpPr>
          <p:cNvPr id="847" name="Google Shape;847;p77"/>
          <p:cNvSpPr txBox="1"/>
          <p:nvPr/>
        </p:nvSpPr>
        <p:spPr>
          <a:xfrm>
            <a:off x="5572200" y="705225"/>
            <a:ext cx="21282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Reviews and ratings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Promotions on social media and book-related platforms</a:t>
            </a:r>
            <a:endParaRPr sz="1000">
              <a:solidFill>
                <a:schemeClr val="dk1"/>
              </a:solidFill>
              <a:latin typeface="Catamaran Light"/>
              <a:ea typeface="Catamaran Light"/>
              <a:cs typeface="Catamaran Light"/>
              <a:sym typeface="Catamaran Light"/>
            </a:endParaRPr>
          </a:p>
        </p:txBody>
      </p:sp>
      <p:sp>
        <p:nvSpPr>
          <p:cNvPr id="848" name="Google Shape;848;p77"/>
          <p:cNvSpPr txBox="1"/>
          <p:nvPr/>
        </p:nvSpPr>
        <p:spPr>
          <a:xfrm>
            <a:off x="5553150" y="405075"/>
            <a:ext cx="2417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4. Promotion</a:t>
            </a:r>
            <a:endParaRPr b="1" sz="1800">
              <a:solidFill>
                <a:schemeClr val="dk1"/>
              </a:solidFill>
              <a:latin typeface="Livvic"/>
              <a:ea typeface="Livvic"/>
              <a:cs typeface="Livvic"/>
              <a:sym typeface="Livvic"/>
            </a:endParaRPr>
          </a:p>
        </p:txBody>
      </p:sp>
      <p:cxnSp>
        <p:nvCxnSpPr>
          <p:cNvPr id="849" name="Google Shape;849;p77"/>
          <p:cNvCxnSpPr/>
          <p:nvPr/>
        </p:nvCxnSpPr>
        <p:spPr>
          <a:xfrm rot="10800000">
            <a:off x="4140225"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850" name="Google Shape;850;p77"/>
          <p:cNvSpPr txBox="1"/>
          <p:nvPr/>
        </p:nvSpPr>
        <p:spPr>
          <a:xfrm>
            <a:off x="4172025" y="4191650"/>
            <a:ext cx="257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Uploading audiobooks to platforms (Audible)</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Users purchase and download audiobooks</a:t>
            </a:r>
            <a:endParaRPr sz="1000">
              <a:solidFill>
                <a:schemeClr val="dk1"/>
              </a:solidFill>
              <a:latin typeface="Catamaran Light"/>
              <a:ea typeface="Catamaran Light"/>
              <a:cs typeface="Catamaran Light"/>
              <a:sym typeface="Catamaran Light"/>
            </a:endParaRPr>
          </a:p>
        </p:txBody>
      </p:sp>
      <p:sp>
        <p:nvSpPr>
          <p:cNvPr id="851" name="Google Shape;851;p77"/>
          <p:cNvSpPr txBox="1"/>
          <p:nvPr/>
        </p:nvSpPr>
        <p:spPr>
          <a:xfrm>
            <a:off x="4152975" y="3894950"/>
            <a:ext cx="2533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3. Distribution</a:t>
            </a:r>
            <a:endParaRPr b="1" sz="1800">
              <a:solidFill>
                <a:schemeClr val="dk1"/>
              </a:solidFill>
              <a:latin typeface="Livvic"/>
              <a:ea typeface="Livvic"/>
              <a:cs typeface="Livvic"/>
              <a:sym typeface="Livvic"/>
            </a:endParaRPr>
          </a:p>
        </p:txBody>
      </p:sp>
      <p:cxnSp>
        <p:nvCxnSpPr>
          <p:cNvPr id="852" name="Google Shape;852;p77"/>
          <p:cNvCxnSpPr/>
          <p:nvPr/>
        </p:nvCxnSpPr>
        <p:spPr>
          <a:xfrm rot="10800000">
            <a:off x="11970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853" name="Google Shape;853;p77"/>
          <p:cNvSpPr txBox="1"/>
          <p:nvPr/>
        </p:nvSpPr>
        <p:spPr>
          <a:xfrm>
            <a:off x="1200225" y="4191650"/>
            <a:ext cx="257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Choosing books to produce as audiobooks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Negotiating rights with authors/publishers</a:t>
            </a:r>
            <a:endParaRPr sz="1000">
              <a:solidFill>
                <a:schemeClr val="dk1"/>
              </a:solidFill>
              <a:latin typeface="Catamaran Light"/>
              <a:ea typeface="Catamaran Light"/>
              <a:cs typeface="Catamaran Light"/>
              <a:sym typeface="Catamaran Light"/>
            </a:endParaRPr>
          </a:p>
        </p:txBody>
      </p:sp>
      <p:sp>
        <p:nvSpPr>
          <p:cNvPr id="854" name="Google Shape;854;p77"/>
          <p:cNvSpPr txBox="1"/>
          <p:nvPr/>
        </p:nvSpPr>
        <p:spPr>
          <a:xfrm>
            <a:off x="1181175" y="3894950"/>
            <a:ext cx="25716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1. Content Selection</a:t>
            </a:r>
            <a:endParaRPr b="1" sz="1800">
              <a:solidFill>
                <a:schemeClr val="dk1"/>
              </a:solidFill>
              <a:latin typeface="Livvic"/>
              <a:ea typeface="Livvic"/>
              <a:cs typeface="Livvic"/>
              <a:sym typeface="Livvic"/>
            </a:endParaRPr>
          </a:p>
        </p:txBody>
      </p:sp>
      <p:cxnSp>
        <p:nvCxnSpPr>
          <p:cNvPr id="855" name="Google Shape;855;p77"/>
          <p:cNvCxnSpPr/>
          <p:nvPr/>
        </p:nvCxnSpPr>
        <p:spPr>
          <a:xfrm rot="10800000">
            <a:off x="69882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856" name="Google Shape;856;p77"/>
          <p:cNvSpPr txBox="1"/>
          <p:nvPr/>
        </p:nvSpPr>
        <p:spPr>
          <a:xfrm>
            <a:off x="7010475" y="4191650"/>
            <a:ext cx="20538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Audiobook sales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Subscription models (if applicable)</a:t>
            </a:r>
            <a:endParaRPr sz="1000">
              <a:solidFill>
                <a:schemeClr val="dk1"/>
              </a:solidFill>
              <a:latin typeface="Catamaran Light"/>
              <a:ea typeface="Catamaran Light"/>
              <a:cs typeface="Catamaran Light"/>
              <a:sym typeface="Catamaran Light"/>
            </a:endParaRPr>
          </a:p>
        </p:txBody>
      </p:sp>
      <p:sp>
        <p:nvSpPr>
          <p:cNvPr id="857" name="Google Shape;857;p77"/>
          <p:cNvSpPr txBox="1"/>
          <p:nvPr/>
        </p:nvSpPr>
        <p:spPr>
          <a:xfrm>
            <a:off x="6991425" y="3894950"/>
            <a:ext cx="20538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5. Monetization</a:t>
            </a:r>
            <a:endParaRPr b="1" sz="1800">
              <a:solidFill>
                <a:schemeClr val="dk1"/>
              </a:solidFill>
              <a:latin typeface="Livvic"/>
              <a:ea typeface="Livvic"/>
              <a:cs typeface="Livvic"/>
              <a:sym typeface="Livv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8"/>
          <p:cNvSpPr txBox="1"/>
          <p:nvPr>
            <p:ph idx="6" type="ctrTitle"/>
          </p:nvPr>
        </p:nvSpPr>
        <p:spPr>
          <a:xfrm>
            <a:off x="204025" y="343650"/>
            <a:ext cx="48114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AUDIOBOOK</a:t>
            </a:r>
            <a:r>
              <a:rPr lang="es"/>
              <a:t> </a:t>
            </a:r>
            <a:r>
              <a:rPr lang="es">
                <a:solidFill>
                  <a:schemeClr val="accent1"/>
                </a:solidFill>
              </a:rPr>
              <a:t>CLOCKSPEED</a:t>
            </a:r>
            <a:endParaRPr>
              <a:solidFill>
                <a:schemeClr val="accent1"/>
              </a:solidFill>
            </a:endParaRPr>
          </a:p>
        </p:txBody>
      </p:sp>
      <p:sp>
        <p:nvSpPr>
          <p:cNvPr id="863" name="Google Shape;863;p78"/>
          <p:cNvSpPr txBox="1"/>
          <p:nvPr>
            <p:ph idx="1" type="subTitle"/>
          </p:nvPr>
        </p:nvSpPr>
        <p:spPr>
          <a:xfrm>
            <a:off x="964850" y="2798575"/>
            <a:ext cx="18327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Audiobooks are produced at varying rates, influenced by factors such as book releases.</a:t>
            </a:r>
            <a:endParaRPr/>
          </a:p>
        </p:txBody>
      </p:sp>
      <p:sp>
        <p:nvSpPr>
          <p:cNvPr id="864" name="Google Shape;864;p78"/>
          <p:cNvSpPr txBox="1"/>
          <p:nvPr>
            <p:ph idx="3" type="subTitle"/>
          </p:nvPr>
        </p:nvSpPr>
        <p:spPr>
          <a:xfrm>
            <a:off x="3591350" y="2809191"/>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Improvements in audio recording and distribution technology may have a slightly longer cycle compared to podcasting due to the more complex production process.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65" name="Google Shape;865;p78"/>
          <p:cNvSpPr txBox="1"/>
          <p:nvPr>
            <p:ph idx="5" type="subTitle"/>
          </p:nvPr>
        </p:nvSpPr>
        <p:spPr>
          <a:xfrm>
            <a:off x="6463101" y="2809191"/>
            <a:ext cx="16482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Innovations might involve immersive audio experiences, enhanced interactive elements or new business models.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66" name="Google Shape;866;p78"/>
          <p:cNvSpPr txBox="1"/>
          <p:nvPr>
            <p:ph idx="2" type="ctrTitle"/>
          </p:nvPr>
        </p:nvSpPr>
        <p:spPr>
          <a:xfrm>
            <a:off x="3631360"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TECHNOLOGY</a:t>
            </a:r>
            <a:endParaRPr/>
          </a:p>
        </p:txBody>
      </p:sp>
      <p:sp>
        <p:nvSpPr>
          <p:cNvPr id="867" name="Google Shape;867;p78"/>
          <p:cNvSpPr txBox="1"/>
          <p:nvPr>
            <p:ph idx="4" type="ctrTitle"/>
          </p:nvPr>
        </p:nvSpPr>
        <p:spPr>
          <a:xfrm>
            <a:off x="6346556"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INNOVATION</a:t>
            </a:r>
            <a:endParaRPr/>
          </a:p>
        </p:txBody>
      </p:sp>
      <p:sp>
        <p:nvSpPr>
          <p:cNvPr id="868" name="Google Shape;868;p78"/>
          <p:cNvSpPr txBox="1"/>
          <p:nvPr>
            <p:ph type="ctrTitle"/>
          </p:nvPr>
        </p:nvSpPr>
        <p:spPr>
          <a:xfrm>
            <a:off x="477350" y="2306275"/>
            <a:ext cx="28077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CONTENT CREATION</a:t>
            </a:r>
            <a:endParaRPr/>
          </a:p>
        </p:txBody>
      </p:sp>
      <p:grpSp>
        <p:nvGrpSpPr>
          <p:cNvPr id="869" name="Google Shape;869;p78"/>
          <p:cNvGrpSpPr/>
          <p:nvPr/>
        </p:nvGrpSpPr>
        <p:grpSpPr>
          <a:xfrm>
            <a:off x="7102891" y="1864158"/>
            <a:ext cx="368604" cy="448390"/>
            <a:chOff x="1768821" y="3361108"/>
            <a:chExt cx="278739" cy="339073"/>
          </a:xfrm>
        </p:grpSpPr>
        <p:sp>
          <p:nvSpPr>
            <p:cNvPr id="870" name="Google Shape;870;p78"/>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8"/>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78"/>
          <p:cNvGrpSpPr/>
          <p:nvPr/>
        </p:nvGrpSpPr>
        <p:grpSpPr>
          <a:xfrm>
            <a:off x="4319855" y="1844608"/>
            <a:ext cx="504292" cy="487495"/>
            <a:chOff x="4675986" y="2745684"/>
            <a:chExt cx="381346" cy="368644"/>
          </a:xfrm>
        </p:grpSpPr>
        <p:sp>
          <p:nvSpPr>
            <p:cNvPr id="882" name="Google Shape;882;p78"/>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78"/>
          <p:cNvGrpSpPr/>
          <p:nvPr/>
        </p:nvGrpSpPr>
        <p:grpSpPr>
          <a:xfrm>
            <a:off x="1703164" y="1855579"/>
            <a:ext cx="356071" cy="465550"/>
            <a:chOff x="1367060" y="2422129"/>
            <a:chExt cx="269261" cy="352050"/>
          </a:xfrm>
        </p:grpSpPr>
        <p:sp>
          <p:nvSpPr>
            <p:cNvPr id="885" name="Google Shape;885;p78"/>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8"/>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8"/>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8"/>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9"/>
          <p:cNvSpPr/>
          <p:nvPr/>
        </p:nvSpPr>
        <p:spPr>
          <a:xfrm>
            <a:off x="5525438" y="80635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9"/>
          <p:cNvSpPr/>
          <p:nvPr/>
        </p:nvSpPr>
        <p:spPr>
          <a:xfrm>
            <a:off x="2591738" y="80635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9"/>
          <p:cNvSpPr/>
          <p:nvPr/>
        </p:nvSpPr>
        <p:spPr>
          <a:xfrm>
            <a:off x="4080825" y="393055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9"/>
          <p:cNvSpPr/>
          <p:nvPr/>
        </p:nvSpPr>
        <p:spPr>
          <a:xfrm>
            <a:off x="1134413" y="3930550"/>
            <a:ext cx="352500" cy="9543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 name="Google Shape;907;p79"/>
          <p:cNvCxnSpPr/>
          <p:nvPr/>
        </p:nvCxnSpPr>
        <p:spPr>
          <a:xfrm rot="10800000">
            <a:off x="2702888" y="806350"/>
            <a:ext cx="0" cy="2095500"/>
          </a:xfrm>
          <a:prstGeom prst="straightConnector1">
            <a:avLst/>
          </a:prstGeom>
          <a:noFill/>
          <a:ln cap="flat" cmpd="sng" w="19050">
            <a:solidFill>
              <a:schemeClr val="accent1"/>
            </a:solidFill>
            <a:prstDash val="solid"/>
            <a:round/>
            <a:headEnd len="med" w="med" type="none"/>
            <a:tailEnd len="med" w="med" type="none"/>
          </a:ln>
        </p:spPr>
      </p:cxnSp>
      <p:cxnSp>
        <p:nvCxnSpPr>
          <p:cNvPr id="908" name="Google Shape;908;p79"/>
          <p:cNvCxnSpPr/>
          <p:nvPr/>
        </p:nvCxnSpPr>
        <p:spPr>
          <a:xfrm rot="10800000">
            <a:off x="5617538" y="806350"/>
            <a:ext cx="0" cy="2095500"/>
          </a:xfrm>
          <a:prstGeom prst="straightConnector1">
            <a:avLst/>
          </a:prstGeom>
          <a:noFill/>
          <a:ln cap="flat" cmpd="sng" w="19050">
            <a:solidFill>
              <a:schemeClr val="accent1"/>
            </a:solidFill>
            <a:prstDash val="solid"/>
            <a:round/>
            <a:headEnd len="med" w="med" type="none"/>
            <a:tailEnd len="med" w="med" type="none"/>
          </a:ln>
        </p:spPr>
      </p:cxnSp>
      <p:sp>
        <p:nvSpPr>
          <p:cNvPr id="909" name="Google Shape;909;p79"/>
          <p:cNvSpPr txBox="1"/>
          <p:nvPr>
            <p:ph type="ctrTitle"/>
          </p:nvPr>
        </p:nvSpPr>
        <p:spPr>
          <a:xfrm>
            <a:off x="152402" y="45900"/>
            <a:ext cx="4709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CONTENT PLATFORMS</a:t>
            </a:r>
            <a:endParaRPr/>
          </a:p>
        </p:txBody>
      </p:sp>
      <p:sp>
        <p:nvSpPr>
          <p:cNvPr id="910" name="Google Shape;910;p79"/>
          <p:cNvSpPr txBox="1"/>
          <p:nvPr/>
        </p:nvSpPr>
        <p:spPr>
          <a:xfrm>
            <a:off x="2696587" y="978175"/>
            <a:ext cx="257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Uploading content to platforms (YouTube, Instagram, etc.)</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Adding captions, descriptions, hashtags</a:t>
            </a:r>
            <a:endParaRPr sz="1000">
              <a:solidFill>
                <a:schemeClr val="dk1"/>
              </a:solidFill>
              <a:latin typeface="Catamaran Light"/>
              <a:ea typeface="Catamaran Light"/>
              <a:cs typeface="Catamaran Light"/>
              <a:sym typeface="Catamaran Light"/>
            </a:endParaRPr>
          </a:p>
        </p:txBody>
      </p:sp>
      <p:sp>
        <p:nvSpPr>
          <p:cNvPr id="911" name="Google Shape;911;p79"/>
          <p:cNvSpPr txBox="1"/>
          <p:nvPr/>
        </p:nvSpPr>
        <p:spPr>
          <a:xfrm>
            <a:off x="2677538" y="678025"/>
            <a:ext cx="2334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2. </a:t>
            </a:r>
            <a:r>
              <a:rPr b="1" lang="es" sz="1800">
                <a:solidFill>
                  <a:schemeClr val="dk1"/>
                </a:solidFill>
                <a:latin typeface="Livvic"/>
                <a:ea typeface="Livvic"/>
                <a:cs typeface="Livvic"/>
                <a:sym typeface="Livvic"/>
              </a:rPr>
              <a:t>Publishing</a:t>
            </a:r>
            <a:endParaRPr b="1" sz="1800">
              <a:solidFill>
                <a:schemeClr val="dk1"/>
              </a:solidFill>
              <a:latin typeface="Livvic"/>
              <a:ea typeface="Livvic"/>
              <a:cs typeface="Livvic"/>
              <a:sym typeface="Livvic"/>
            </a:endParaRPr>
          </a:p>
        </p:txBody>
      </p:sp>
      <p:grpSp>
        <p:nvGrpSpPr>
          <p:cNvPr id="912" name="Google Shape;912;p79"/>
          <p:cNvGrpSpPr/>
          <p:nvPr/>
        </p:nvGrpSpPr>
        <p:grpSpPr>
          <a:xfrm>
            <a:off x="1134412" y="2733551"/>
            <a:ext cx="4589297" cy="222300"/>
            <a:chOff x="1464850" y="436376"/>
            <a:chExt cx="4589297" cy="222300"/>
          </a:xfrm>
        </p:grpSpPr>
        <p:sp>
          <p:nvSpPr>
            <p:cNvPr id="913" name="Google Shape;913;p79"/>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9"/>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9"/>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9"/>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79"/>
            <p:cNvCxnSpPr/>
            <p:nvPr/>
          </p:nvCxnSpPr>
          <p:spPr>
            <a:xfrm>
              <a:off x="1798637"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918" name="Google Shape;918;p79"/>
            <p:cNvCxnSpPr/>
            <p:nvPr/>
          </p:nvCxnSpPr>
          <p:spPr>
            <a:xfrm>
              <a:off x="327624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919" name="Google Shape;919;p79"/>
            <p:cNvCxnSpPr/>
            <p:nvPr/>
          </p:nvCxnSpPr>
          <p:spPr>
            <a:xfrm>
              <a:off x="4753898" y="547513"/>
              <a:ext cx="988200" cy="0"/>
            </a:xfrm>
            <a:prstGeom prst="straightConnector1">
              <a:avLst/>
            </a:prstGeom>
            <a:noFill/>
            <a:ln cap="flat" cmpd="sng" w="19050">
              <a:solidFill>
                <a:schemeClr val="dk1"/>
              </a:solidFill>
              <a:prstDash val="solid"/>
              <a:round/>
              <a:headEnd len="med" w="med" type="none"/>
              <a:tailEnd len="med" w="med" type="none"/>
            </a:ln>
          </p:spPr>
        </p:cxnSp>
      </p:grpSp>
      <p:sp>
        <p:nvSpPr>
          <p:cNvPr id="920" name="Google Shape;920;p79"/>
          <p:cNvSpPr txBox="1"/>
          <p:nvPr/>
        </p:nvSpPr>
        <p:spPr>
          <a:xfrm>
            <a:off x="5611237" y="978175"/>
            <a:ext cx="21282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Advertising revenue</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Sponsorships and collaborations</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Paid subscriptions or donations</a:t>
            </a:r>
            <a:endParaRPr sz="1000">
              <a:solidFill>
                <a:schemeClr val="dk1"/>
              </a:solidFill>
              <a:latin typeface="Catamaran Light"/>
              <a:ea typeface="Catamaran Light"/>
              <a:cs typeface="Catamaran Light"/>
              <a:sym typeface="Catamaran Light"/>
            </a:endParaRPr>
          </a:p>
        </p:txBody>
      </p:sp>
      <p:sp>
        <p:nvSpPr>
          <p:cNvPr id="921" name="Google Shape;921;p79"/>
          <p:cNvSpPr txBox="1"/>
          <p:nvPr/>
        </p:nvSpPr>
        <p:spPr>
          <a:xfrm>
            <a:off x="5592188" y="678025"/>
            <a:ext cx="2417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4. </a:t>
            </a:r>
            <a:r>
              <a:rPr b="1" lang="es" sz="1800">
                <a:solidFill>
                  <a:schemeClr val="dk1"/>
                </a:solidFill>
                <a:latin typeface="Livvic"/>
                <a:ea typeface="Livvic"/>
                <a:cs typeface="Livvic"/>
                <a:sym typeface="Livvic"/>
              </a:rPr>
              <a:t>Monetization</a:t>
            </a:r>
            <a:endParaRPr b="1" sz="1800">
              <a:solidFill>
                <a:schemeClr val="dk1"/>
              </a:solidFill>
              <a:latin typeface="Livvic"/>
              <a:ea typeface="Livvic"/>
              <a:cs typeface="Livvic"/>
              <a:sym typeface="Livvic"/>
            </a:endParaRPr>
          </a:p>
        </p:txBody>
      </p:sp>
      <p:cxnSp>
        <p:nvCxnSpPr>
          <p:cNvPr id="922" name="Google Shape;922;p79"/>
          <p:cNvCxnSpPr/>
          <p:nvPr/>
        </p:nvCxnSpPr>
        <p:spPr>
          <a:xfrm rot="10800000">
            <a:off x="4179262" y="285475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923" name="Google Shape;923;p79"/>
          <p:cNvSpPr txBox="1"/>
          <p:nvPr/>
        </p:nvSpPr>
        <p:spPr>
          <a:xfrm>
            <a:off x="4211063" y="4464600"/>
            <a:ext cx="29331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Users like, comment, share, or interact with content</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Creators engage with the audience</a:t>
            </a:r>
            <a:endParaRPr sz="1000">
              <a:solidFill>
                <a:schemeClr val="dk1"/>
              </a:solidFill>
              <a:latin typeface="Catamaran Light"/>
              <a:ea typeface="Catamaran Light"/>
              <a:cs typeface="Catamaran Light"/>
              <a:sym typeface="Catamaran Light"/>
            </a:endParaRPr>
          </a:p>
        </p:txBody>
      </p:sp>
      <p:sp>
        <p:nvSpPr>
          <p:cNvPr id="924" name="Google Shape;924;p79"/>
          <p:cNvSpPr txBox="1"/>
          <p:nvPr/>
        </p:nvSpPr>
        <p:spPr>
          <a:xfrm>
            <a:off x="4192013" y="4167900"/>
            <a:ext cx="2533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3. </a:t>
            </a:r>
            <a:r>
              <a:rPr b="1" lang="es" sz="1800">
                <a:solidFill>
                  <a:schemeClr val="dk1"/>
                </a:solidFill>
                <a:latin typeface="Livvic"/>
                <a:ea typeface="Livvic"/>
                <a:cs typeface="Livvic"/>
                <a:sym typeface="Livvic"/>
              </a:rPr>
              <a:t>Engagement</a:t>
            </a:r>
            <a:endParaRPr b="1" sz="1800">
              <a:solidFill>
                <a:schemeClr val="dk1"/>
              </a:solidFill>
              <a:latin typeface="Livvic"/>
              <a:ea typeface="Livvic"/>
              <a:cs typeface="Livvic"/>
              <a:sym typeface="Livvic"/>
            </a:endParaRPr>
          </a:p>
        </p:txBody>
      </p:sp>
      <p:cxnSp>
        <p:nvCxnSpPr>
          <p:cNvPr id="925" name="Google Shape;925;p79"/>
          <p:cNvCxnSpPr/>
          <p:nvPr/>
        </p:nvCxnSpPr>
        <p:spPr>
          <a:xfrm rot="10800000">
            <a:off x="1236037" y="285475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926" name="Google Shape;926;p79"/>
          <p:cNvSpPr txBox="1"/>
          <p:nvPr/>
        </p:nvSpPr>
        <p:spPr>
          <a:xfrm>
            <a:off x="1239263" y="4464600"/>
            <a:ext cx="257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Producing videos, images, text-based content</a:t>
            </a:r>
            <a:endParaRPr sz="1000">
              <a:solidFill>
                <a:schemeClr val="dk1"/>
              </a:solidFill>
              <a:latin typeface="Catamaran Light"/>
              <a:ea typeface="Catamaran Light"/>
              <a:cs typeface="Catamaran Light"/>
              <a:sym typeface="Catamaran Light"/>
            </a:endParaRPr>
          </a:p>
          <a:p>
            <a:pPr indent="0" lvl="0" marL="0" rtl="0" algn="l">
              <a:lnSpc>
                <a:spcPct val="100000"/>
              </a:lnSpc>
              <a:spcBef>
                <a:spcPts val="0"/>
              </a:spcBef>
              <a:spcAft>
                <a:spcPts val="0"/>
              </a:spcAft>
              <a:buNone/>
            </a:pPr>
            <a:r>
              <a:rPr lang="es" sz="1000">
                <a:solidFill>
                  <a:schemeClr val="dk1"/>
                </a:solidFill>
                <a:latin typeface="Catamaran Light"/>
                <a:ea typeface="Catamaran Light"/>
                <a:cs typeface="Catamaran Light"/>
                <a:sym typeface="Catamaran Light"/>
              </a:rPr>
              <a:t>Editing and enhancing content</a:t>
            </a:r>
            <a:endParaRPr sz="1000">
              <a:solidFill>
                <a:schemeClr val="dk1"/>
              </a:solidFill>
              <a:latin typeface="Catamaran Light"/>
              <a:ea typeface="Catamaran Light"/>
              <a:cs typeface="Catamaran Light"/>
              <a:sym typeface="Catamaran Light"/>
            </a:endParaRPr>
          </a:p>
        </p:txBody>
      </p:sp>
      <p:sp>
        <p:nvSpPr>
          <p:cNvPr id="927" name="Google Shape;927;p79"/>
          <p:cNvSpPr txBox="1"/>
          <p:nvPr/>
        </p:nvSpPr>
        <p:spPr>
          <a:xfrm>
            <a:off x="1220213" y="4167900"/>
            <a:ext cx="25716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1. Content Creation</a:t>
            </a:r>
            <a:endParaRPr b="1" sz="1800">
              <a:solidFill>
                <a:schemeClr val="dk1"/>
              </a:solidFill>
              <a:latin typeface="Livvic"/>
              <a:ea typeface="Livvic"/>
              <a:cs typeface="Livvic"/>
              <a:sym typeface="Livv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0"/>
          <p:cNvSpPr txBox="1"/>
          <p:nvPr>
            <p:ph idx="6" type="ctrTitle"/>
          </p:nvPr>
        </p:nvSpPr>
        <p:spPr>
          <a:xfrm>
            <a:off x="204025" y="343650"/>
            <a:ext cx="66027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CONTENT PLATFORMS</a:t>
            </a:r>
            <a:r>
              <a:rPr lang="es"/>
              <a:t> </a:t>
            </a:r>
            <a:r>
              <a:rPr lang="es">
                <a:solidFill>
                  <a:schemeClr val="accent1"/>
                </a:solidFill>
              </a:rPr>
              <a:t>CLOCKSPEED</a:t>
            </a:r>
            <a:endParaRPr>
              <a:solidFill>
                <a:schemeClr val="accent1"/>
              </a:solidFill>
            </a:endParaRPr>
          </a:p>
        </p:txBody>
      </p:sp>
      <p:sp>
        <p:nvSpPr>
          <p:cNvPr id="933" name="Google Shape;933;p80"/>
          <p:cNvSpPr txBox="1"/>
          <p:nvPr>
            <p:ph idx="1" type="subTitle"/>
          </p:nvPr>
        </p:nvSpPr>
        <p:spPr>
          <a:xfrm>
            <a:off x="964850" y="2798575"/>
            <a:ext cx="18327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The speed of content creation can be rapid, with creators frequently posting new content.</a:t>
            </a:r>
            <a:endParaRPr/>
          </a:p>
        </p:txBody>
      </p:sp>
      <p:sp>
        <p:nvSpPr>
          <p:cNvPr id="934" name="Google Shape;934;p80"/>
          <p:cNvSpPr txBox="1"/>
          <p:nvPr>
            <p:ph idx="3" type="subTitle"/>
          </p:nvPr>
        </p:nvSpPr>
        <p:spPr>
          <a:xfrm>
            <a:off x="3591350" y="2809191"/>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Platform updates and new features can roll out quickly due to the digital nature of these platforms.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35" name="Google Shape;935;p80"/>
          <p:cNvSpPr txBox="1"/>
          <p:nvPr>
            <p:ph idx="5" type="subTitle"/>
          </p:nvPr>
        </p:nvSpPr>
        <p:spPr>
          <a:xfrm>
            <a:off x="6306500" y="2809200"/>
            <a:ext cx="196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 Innovations could involve new formats (eg. short-form video, live streaming), content discovery algorithms and monetization strategies.</a:t>
            </a:r>
            <a:endParaRPr/>
          </a:p>
        </p:txBody>
      </p:sp>
      <p:sp>
        <p:nvSpPr>
          <p:cNvPr id="936" name="Google Shape;936;p80"/>
          <p:cNvSpPr txBox="1"/>
          <p:nvPr>
            <p:ph idx="2" type="ctrTitle"/>
          </p:nvPr>
        </p:nvSpPr>
        <p:spPr>
          <a:xfrm>
            <a:off x="3631360"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TECHNOLOGY</a:t>
            </a:r>
            <a:endParaRPr/>
          </a:p>
        </p:txBody>
      </p:sp>
      <p:sp>
        <p:nvSpPr>
          <p:cNvPr id="937" name="Google Shape;937;p80"/>
          <p:cNvSpPr txBox="1"/>
          <p:nvPr>
            <p:ph idx="4" type="ctrTitle"/>
          </p:nvPr>
        </p:nvSpPr>
        <p:spPr>
          <a:xfrm>
            <a:off x="6346556" y="2306275"/>
            <a:ext cx="18813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INNOVATION</a:t>
            </a:r>
            <a:endParaRPr/>
          </a:p>
        </p:txBody>
      </p:sp>
      <p:sp>
        <p:nvSpPr>
          <p:cNvPr id="938" name="Google Shape;938;p80"/>
          <p:cNvSpPr txBox="1"/>
          <p:nvPr>
            <p:ph type="ctrTitle"/>
          </p:nvPr>
        </p:nvSpPr>
        <p:spPr>
          <a:xfrm>
            <a:off x="477350" y="2306275"/>
            <a:ext cx="2807700" cy="6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CONTENT CREATION</a:t>
            </a:r>
            <a:endParaRPr/>
          </a:p>
        </p:txBody>
      </p:sp>
      <p:grpSp>
        <p:nvGrpSpPr>
          <p:cNvPr id="939" name="Google Shape;939;p80"/>
          <p:cNvGrpSpPr/>
          <p:nvPr/>
        </p:nvGrpSpPr>
        <p:grpSpPr>
          <a:xfrm>
            <a:off x="7102891" y="1864158"/>
            <a:ext cx="368604" cy="448390"/>
            <a:chOff x="1768821" y="3361108"/>
            <a:chExt cx="278739" cy="339073"/>
          </a:xfrm>
        </p:grpSpPr>
        <p:sp>
          <p:nvSpPr>
            <p:cNvPr id="940" name="Google Shape;940;p8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80"/>
          <p:cNvGrpSpPr/>
          <p:nvPr/>
        </p:nvGrpSpPr>
        <p:grpSpPr>
          <a:xfrm>
            <a:off x="4319855" y="1844608"/>
            <a:ext cx="504292" cy="487495"/>
            <a:chOff x="4675986" y="2745684"/>
            <a:chExt cx="381346" cy="368644"/>
          </a:xfrm>
        </p:grpSpPr>
        <p:sp>
          <p:nvSpPr>
            <p:cNvPr id="952" name="Google Shape;952;p80"/>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0"/>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80"/>
          <p:cNvGrpSpPr/>
          <p:nvPr/>
        </p:nvGrpSpPr>
        <p:grpSpPr>
          <a:xfrm>
            <a:off x="1703164" y="1855579"/>
            <a:ext cx="356071" cy="465550"/>
            <a:chOff x="1367060" y="2422129"/>
            <a:chExt cx="269261" cy="352050"/>
          </a:xfrm>
        </p:grpSpPr>
        <p:sp>
          <p:nvSpPr>
            <p:cNvPr id="955" name="Google Shape;955;p80"/>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0"/>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0"/>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0"/>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0"/>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0"/>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0"/>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0"/>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0"/>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0"/>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0"/>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0"/>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0"/>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0"/>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7"/>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7"/>
          <p:cNvPicPr preferRelativeResize="0"/>
          <p:nvPr/>
        </p:nvPicPr>
        <p:blipFill>
          <a:blip r:embed="rId4">
            <a:alphaModFix/>
          </a:blip>
          <a:stretch>
            <a:fillRect/>
          </a:stretch>
        </p:blipFill>
        <p:spPr>
          <a:xfrm>
            <a:off x="0" y="0"/>
            <a:ext cx="9144003" cy="5143501"/>
          </a:xfrm>
          <a:prstGeom prst="rect">
            <a:avLst/>
          </a:prstGeom>
          <a:noFill/>
          <a:ln>
            <a:noFill/>
          </a:ln>
        </p:spPr>
      </p:pic>
      <p:sp>
        <p:nvSpPr>
          <p:cNvPr id="186" name="Google Shape;186;p27"/>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ph type="title"/>
          </p:nvPr>
        </p:nvSpPr>
        <p:spPr>
          <a:xfrm>
            <a:off x="2445000" y="1671900"/>
            <a:ext cx="4254000" cy="11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PLAYERS</a:t>
            </a:r>
            <a:endParaRPr>
              <a:solidFill>
                <a:schemeClr val="lt1"/>
              </a:solidFill>
            </a:endParaRPr>
          </a:p>
          <a:p>
            <a:pPr indent="0" lvl="0" marL="0" rtl="0" algn="ctr">
              <a:spcBef>
                <a:spcPts val="0"/>
              </a:spcBef>
              <a:spcAft>
                <a:spcPts val="0"/>
              </a:spcAft>
              <a:buNone/>
            </a:pPr>
            <a:r>
              <a:rPr lang="es">
                <a:solidFill>
                  <a:schemeClr val="lt1"/>
                </a:solidFill>
              </a:rPr>
              <a:t>AUDIO CONTENT</a:t>
            </a:r>
            <a:endParaRPr>
              <a:solidFill>
                <a:schemeClr val="lt1"/>
              </a:solidFill>
            </a:endParaRPr>
          </a:p>
        </p:txBody>
      </p:sp>
      <p:sp>
        <p:nvSpPr>
          <p:cNvPr id="189" name="Google Shape;189;p27"/>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81"/>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1"/>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81"/>
          <p:cNvPicPr preferRelativeResize="0"/>
          <p:nvPr/>
        </p:nvPicPr>
        <p:blipFill rotWithShape="1">
          <a:blip r:embed="rId4">
            <a:alphaModFix/>
          </a:blip>
          <a:srcRect b="7806" l="0" r="0" t="7798"/>
          <a:stretch/>
        </p:blipFill>
        <p:spPr>
          <a:xfrm>
            <a:off x="0" y="0"/>
            <a:ext cx="9144003" cy="5143501"/>
          </a:xfrm>
          <a:prstGeom prst="rect">
            <a:avLst/>
          </a:prstGeom>
          <a:noFill/>
          <a:ln>
            <a:noFill/>
          </a:ln>
        </p:spPr>
      </p:pic>
      <p:sp>
        <p:nvSpPr>
          <p:cNvPr id="976" name="Google Shape;976;p81"/>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1"/>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1"/>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PROFITS</a:t>
            </a:r>
            <a:endParaRPr>
              <a:solidFill>
                <a:schemeClr val="lt1"/>
              </a:solidFill>
            </a:endParaRPr>
          </a:p>
        </p:txBody>
      </p:sp>
      <p:sp>
        <p:nvSpPr>
          <p:cNvPr id="979" name="Google Shape;979;p81"/>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1"/>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1"/>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5" name="Shape 985"/>
        <p:cNvGrpSpPr/>
        <p:nvPr/>
      </p:nvGrpSpPr>
      <p:grpSpPr>
        <a:xfrm>
          <a:off x="0" y="0"/>
          <a:ext cx="0" cy="0"/>
          <a:chOff x="0" y="0"/>
          <a:chExt cx="0" cy="0"/>
        </a:xfrm>
      </p:grpSpPr>
      <p:sp>
        <p:nvSpPr>
          <p:cNvPr id="986" name="Google Shape;986;p82"/>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82"/>
          <p:cNvPicPr preferRelativeResize="0"/>
          <p:nvPr/>
        </p:nvPicPr>
        <p:blipFill rotWithShape="1">
          <a:blip r:embed="rId3">
            <a:alphaModFix/>
          </a:blip>
          <a:srcRect b="0" l="24945" r="26840" t="0"/>
          <a:stretch/>
        </p:blipFill>
        <p:spPr>
          <a:xfrm>
            <a:off x="331425" y="271375"/>
            <a:ext cx="3259648" cy="4506152"/>
          </a:xfrm>
          <a:prstGeom prst="rect">
            <a:avLst/>
          </a:prstGeom>
          <a:noFill/>
          <a:ln>
            <a:noFill/>
          </a:ln>
        </p:spPr>
      </p:pic>
      <p:sp>
        <p:nvSpPr>
          <p:cNvPr id="988" name="Google Shape;988;p82"/>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Podcasting</a:t>
            </a:r>
            <a:endParaRPr sz="2800">
              <a:solidFill>
                <a:schemeClr val="lt1"/>
              </a:solidFill>
            </a:endParaRPr>
          </a:p>
        </p:txBody>
      </p:sp>
      <p:sp>
        <p:nvSpPr>
          <p:cNvPr id="989" name="Google Shape;989;p82"/>
          <p:cNvSpPr txBox="1"/>
          <p:nvPr>
            <p:ph idx="1" type="subTitle"/>
          </p:nvPr>
        </p:nvSpPr>
        <p:spPr>
          <a:xfrm>
            <a:off x="3591075" y="782425"/>
            <a:ext cx="5553000" cy="43611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000"/>
              </a:spcBef>
              <a:spcAft>
                <a:spcPts val="0"/>
              </a:spcAft>
              <a:buClr>
                <a:srgbClr val="000000"/>
              </a:buClr>
              <a:buSzPts val="1200"/>
              <a:buFont typeface="Arial"/>
              <a:buChar char="●"/>
            </a:pPr>
            <a:r>
              <a:rPr b="1" i="1" lang="es">
                <a:solidFill>
                  <a:srgbClr val="000000"/>
                </a:solidFill>
                <a:latin typeface="Arial"/>
                <a:ea typeface="Arial"/>
                <a:cs typeface="Arial"/>
                <a:sym typeface="Arial"/>
              </a:rPr>
              <a:t>Business Model</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Ad-supported model: Many podcasts are available for free to listeners, supported by advertising revenue.</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Subscription/Premium model: Some podcasts offer ad-free episodes, early access or exclusive content to subscribers who pay a monthly fee.</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Revenue Streams</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Advertising from sponsored episodes (2.2B in US 2023)</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Subscription fees for premium content</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Costs</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Fixed: Podcast production (narration, recording, editing), equipment (microphones, recording software), hosting fees.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Variable: Marketing expenses, guest fees (if applicable)</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Risk Bearing</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Creators often bear the risk of content creation and audience engagement.</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Hosting platforms may bear the risk of server stability and maintenance.</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990" name="Google Shape;990;p82"/>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4" name="Shape 994"/>
        <p:cNvGrpSpPr/>
        <p:nvPr/>
      </p:nvGrpSpPr>
      <p:grpSpPr>
        <a:xfrm>
          <a:off x="0" y="0"/>
          <a:ext cx="0" cy="0"/>
          <a:chOff x="0" y="0"/>
          <a:chExt cx="0" cy="0"/>
        </a:xfrm>
      </p:grpSpPr>
      <p:pic>
        <p:nvPicPr>
          <p:cNvPr id="995" name="Google Shape;995;p83"/>
          <p:cNvPicPr preferRelativeResize="0"/>
          <p:nvPr/>
        </p:nvPicPr>
        <p:blipFill rotWithShape="1">
          <a:blip r:embed="rId3">
            <a:alphaModFix/>
          </a:blip>
          <a:srcRect b="0" l="29170" r="30139" t="0"/>
          <a:stretch/>
        </p:blipFill>
        <p:spPr>
          <a:xfrm>
            <a:off x="331425" y="271375"/>
            <a:ext cx="3259648" cy="4506149"/>
          </a:xfrm>
          <a:prstGeom prst="rect">
            <a:avLst/>
          </a:prstGeom>
          <a:noFill/>
          <a:ln>
            <a:noFill/>
          </a:ln>
        </p:spPr>
      </p:pic>
      <p:sp>
        <p:nvSpPr>
          <p:cNvPr id="996" name="Google Shape;996;p83"/>
          <p:cNvSpPr txBox="1"/>
          <p:nvPr>
            <p:ph idx="1" type="subTitle"/>
          </p:nvPr>
        </p:nvSpPr>
        <p:spPr>
          <a:xfrm>
            <a:off x="3591075" y="782425"/>
            <a:ext cx="5553000" cy="43611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1000"/>
              </a:spcBef>
              <a:spcAft>
                <a:spcPts val="0"/>
              </a:spcAft>
              <a:buClr>
                <a:srgbClr val="000000"/>
              </a:buClr>
              <a:buSzPts val="1100"/>
              <a:buFont typeface="Arial"/>
              <a:buChar char="●"/>
            </a:pPr>
            <a:r>
              <a:rPr b="1" i="1" lang="es" sz="1100">
                <a:solidFill>
                  <a:srgbClr val="000000"/>
                </a:solidFill>
                <a:latin typeface="Arial"/>
                <a:ea typeface="Arial"/>
                <a:cs typeface="Arial"/>
                <a:sym typeface="Arial"/>
              </a:rPr>
              <a:t>Business Model</a:t>
            </a:r>
            <a:endParaRPr b="1" i="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Retail model: Audiobooks are sold individually to consumers, either as digital downloads or physical CDs.</a:t>
            </a:r>
            <a:endParaRPr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Subscription model: Platforms like Audible offer monthly subscription plans that allow users to access a certain number of audiobooks per month.</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i="1" lang="es" sz="1100">
                <a:solidFill>
                  <a:srgbClr val="000000"/>
                </a:solidFill>
                <a:latin typeface="Arial"/>
                <a:ea typeface="Arial"/>
                <a:cs typeface="Arial"/>
                <a:sym typeface="Arial"/>
              </a:rPr>
              <a:t>Revenue Streams</a:t>
            </a:r>
            <a:endParaRPr b="1" i="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Audiobook sales revenue - 1.6B annual (Audiobook Industry IBISWorld 2023)</a:t>
            </a:r>
            <a:endParaRPr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Subscription fees for access to audiobooks</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i="1" lang="es" sz="1100">
                <a:solidFill>
                  <a:srgbClr val="000000"/>
                </a:solidFill>
                <a:latin typeface="Arial"/>
                <a:ea typeface="Arial"/>
                <a:cs typeface="Arial"/>
                <a:sym typeface="Arial"/>
              </a:rPr>
              <a:t>Costs</a:t>
            </a:r>
            <a:endParaRPr b="1" i="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Fixed: Audiobook production (narration, editing), licensing fees.</a:t>
            </a:r>
            <a:endParaRPr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Variable: Marketing expenses, distribution costs. (Like book publishers, audiobook publishers devote considerable resources to informing consumers about their products, companies spend an estimated 6.9% of revenue on marketing campaigns in 2023 - Audiobook Publishing IBISWorld)</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b="1" i="1" lang="es" sz="1100">
                <a:solidFill>
                  <a:srgbClr val="000000"/>
                </a:solidFill>
                <a:latin typeface="Arial"/>
                <a:ea typeface="Arial"/>
                <a:cs typeface="Arial"/>
                <a:sym typeface="Arial"/>
              </a:rPr>
              <a:t>Risk Bearing</a:t>
            </a:r>
            <a:endParaRPr b="1" i="1"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Audiobook producers bear the risk of production quality and appeal to listeners.</a:t>
            </a:r>
            <a:endParaRPr sz="1100">
              <a:solidFill>
                <a:srgbClr val="000000"/>
              </a:solidFill>
              <a:latin typeface="Arial"/>
              <a:ea typeface="Arial"/>
              <a:cs typeface="Arial"/>
              <a:sym typeface="Arial"/>
            </a:endParaRPr>
          </a:p>
          <a:p>
            <a:pPr indent="-298450" lvl="1" marL="914400" rtl="0" algn="just">
              <a:lnSpc>
                <a:spcPct val="115000"/>
              </a:lnSpc>
              <a:spcBef>
                <a:spcPts val="0"/>
              </a:spcBef>
              <a:spcAft>
                <a:spcPts val="0"/>
              </a:spcAft>
              <a:buClr>
                <a:srgbClr val="000000"/>
              </a:buClr>
              <a:buSzPts val="1100"/>
              <a:buFont typeface="Arial"/>
              <a:buChar char="○"/>
            </a:pPr>
            <a:r>
              <a:rPr lang="es" sz="1100">
                <a:solidFill>
                  <a:srgbClr val="000000"/>
                </a:solidFill>
                <a:latin typeface="Arial"/>
                <a:ea typeface="Arial"/>
                <a:cs typeface="Arial"/>
                <a:sym typeface="Arial"/>
              </a:rPr>
              <a:t>Platforms bear the risk of providing a smooth user experience.</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000000"/>
              </a:solidFill>
              <a:latin typeface="Arial"/>
              <a:ea typeface="Arial"/>
              <a:cs typeface="Arial"/>
              <a:sym typeface="Arial"/>
            </a:endParaRPr>
          </a:p>
        </p:txBody>
      </p:sp>
      <p:sp>
        <p:nvSpPr>
          <p:cNvPr id="997" name="Google Shape;997;p83"/>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3"/>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3"/>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Audiobooks</a:t>
            </a:r>
            <a:endParaRPr sz="28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3" name="Shape 1003"/>
        <p:cNvGrpSpPr/>
        <p:nvPr/>
      </p:nvGrpSpPr>
      <p:grpSpPr>
        <a:xfrm>
          <a:off x="0" y="0"/>
          <a:ext cx="0" cy="0"/>
          <a:chOff x="0" y="0"/>
          <a:chExt cx="0" cy="0"/>
        </a:xfrm>
      </p:grpSpPr>
      <p:pic>
        <p:nvPicPr>
          <p:cNvPr id="1004" name="Google Shape;1004;p84"/>
          <p:cNvPicPr preferRelativeResize="0"/>
          <p:nvPr/>
        </p:nvPicPr>
        <p:blipFill rotWithShape="1">
          <a:blip r:embed="rId3">
            <a:alphaModFix/>
          </a:blip>
          <a:srcRect b="0" l="25895" r="25890" t="0"/>
          <a:stretch/>
        </p:blipFill>
        <p:spPr>
          <a:xfrm>
            <a:off x="331425" y="271375"/>
            <a:ext cx="3259648" cy="4506148"/>
          </a:xfrm>
          <a:prstGeom prst="rect">
            <a:avLst/>
          </a:prstGeom>
          <a:noFill/>
          <a:ln>
            <a:noFill/>
          </a:ln>
        </p:spPr>
      </p:pic>
      <p:sp>
        <p:nvSpPr>
          <p:cNvPr id="1005" name="Google Shape;1005;p84"/>
          <p:cNvSpPr txBox="1"/>
          <p:nvPr>
            <p:ph idx="1" type="subTitle"/>
          </p:nvPr>
        </p:nvSpPr>
        <p:spPr>
          <a:xfrm>
            <a:off x="3591075" y="782425"/>
            <a:ext cx="5553000" cy="43611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000"/>
              </a:spcBef>
              <a:spcAft>
                <a:spcPts val="0"/>
              </a:spcAft>
              <a:buClr>
                <a:srgbClr val="000000"/>
              </a:buClr>
              <a:buSzPts val="1200"/>
              <a:buFont typeface="Arial"/>
              <a:buChar char="●"/>
            </a:pPr>
            <a:r>
              <a:rPr b="1" i="1" lang="es">
                <a:solidFill>
                  <a:srgbClr val="000000"/>
                </a:solidFill>
                <a:latin typeface="Arial"/>
                <a:ea typeface="Arial"/>
                <a:cs typeface="Arial"/>
                <a:sym typeface="Arial"/>
              </a:rPr>
              <a:t>Business Model</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Advertising model: Platforms generate revenue through advertisements shown to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Freemium/Premium model: Users can access basic features for free, but premium features or content require a subscription or payment.</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Revenue Streams</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Advertising revenue from ads shown to users</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Subscription revenue from premium features or content</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Costs</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Fixed: Platform development, server maintenance.</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Variable: Content storage, streaming costs, content moderation expenses.</a:t>
            </a:r>
            <a:endParaRPr>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i="1" lang="es">
                <a:solidFill>
                  <a:srgbClr val="000000"/>
                </a:solidFill>
                <a:latin typeface="Arial"/>
                <a:ea typeface="Arial"/>
                <a:cs typeface="Arial"/>
                <a:sym typeface="Arial"/>
              </a:rPr>
              <a:t>Risk Bearing</a:t>
            </a:r>
            <a:endParaRPr b="1" i="1">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Creators bear the risk of content creation and audience engagement.</a:t>
            </a:r>
            <a:endParaRPr>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s">
                <a:solidFill>
                  <a:srgbClr val="000000"/>
                </a:solidFill>
                <a:latin typeface="Arial"/>
                <a:ea typeface="Arial"/>
                <a:cs typeface="Arial"/>
                <a:sym typeface="Arial"/>
              </a:rPr>
              <a:t>Platforms bear the risk of user engagement, content moderation and maintaining a safe environment.</a:t>
            </a:r>
            <a:endParaRPr>
              <a:solidFill>
                <a:srgbClr val="000000"/>
              </a:solidFill>
              <a:latin typeface="Arial"/>
              <a:ea typeface="Arial"/>
              <a:cs typeface="Arial"/>
              <a:sym typeface="Arial"/>
            </a:endParaRPr>
          </a:p>
        </p:txBody>
      </p:sp>
      <p:sp>
        <p:nvSpPr>
          <p:cNvPr id="1006" name="Google Shape;1006;p84"/>
          <p:cNvSpPr/>
          <p:nvPr/>
        </p:nvSpPr>
        <p:spPr>
          <a:xfrm rot="-5400000">
            <a:off x="6600" y="974725"/>
            <a:ext cx="1057500" cy="10707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4"/>
          <p:cNvSpPr/>
          <p:nvPr/>
        </p:nvSpPr>
        <p:spPr>
          <a:xfrm rot="-5400000">
            <a:off x="6459075" y="-1160825"/>
            <a:ext cx="7824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4"/>
          <p:cNvSpPr txBox="1"/>
          <p:nvPr>
            <p:ph type="ctrTitle"/>
          </p:nvPr>
        </p:nvSpPr>
        <p:spPr>
          <a:xfrm>
            <a:off x="5298225" y="25"/>
            <a:ext cx="31041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500">
                <a:solidFill>
                  <a:schemeClr val="lt1"/>
                </a:solidFill>
              </a:rPr>
              <a:t>Content Platforms</a:t>
            </a:r>
            <a:endParaRPr sz="25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2" name="Shape 1012"/>
        <p:cNvGrpSpPr/>
        <p:nvPr/>
      </p:nvGrpSpPr>
      <p:grpSpPr>
        <a:xfrm>
          <a:off x="0" y="0"/>
          <a:ext cx="0" cy="0"/>
          <a:chOff x="0" y="0"/>
          <a:chExt cx="0" cy="0"/>
        </a:xfrm>
      </p:grpSpPr>
      <p:sp>
        <p:nvSpPr>
          <p:cNvPr id="1013" name="Google Shape;1013;p85"/>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5"/>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5" name="Google Shape;1015;p85"/>
          <p:cNvPicPr preferRelativeResize="0"/>
          <p:nvPr/>
        </p:nvPicPr>
        <p:blipFill rotWithShape="1">
          <a:blip r:embed="rId4">
            <a:alphaModFix/>
          </a:blip>
          <a:srcRect b="10525" l="0" r="0" t="10517"/>
          <a:stretch/>
        </p:blipFill>
        <p:spPr>
          <a:xfrm>
            <a:off x="0" y="0"/>
            <a:ext cx="9144003" cy="5143500"/>
          </a:xfrm>
          <a:prstGeom prst="rect">
            <a:avLst/>
          </a:prstGeom>
          <a:noFill/>
          <a:ln>
            <a:noFill/>
          </a:ln>
        </p:spPr>
      </p:pic>
      <p:sp>
        <p:nvSpPr>
          <p:cNvPr id="1016" name="Google Shape;1016;p85"/>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5"/>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5"/>
          <p:cNvSpPr txBox="1"/>
          <p:nvPr>
            <p:ph type="title"/>
          </p:nvPr>
        </p:nvSpPr>
        <p:spPr>
          <a:xfrm>
            <a:off x="2643750" y="1763450"/>
            <a:ext cx="385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DIGITALIZATION AUDIT</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019" name="Google Shape;1019;p85"/>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5"/>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5"/>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5" name="Shape 1025"/>
        <p:cNvGrpSpPr/>
        <p:nvPr/>
      </p:nvGrpSpPr>
      <p:grpSpPr>
        <a:xfrm>
          <a:off x="0" y="0"/>
          <a:ext cx="0" cy="0"/>
          <a:chOff x="0" y="0"/>
          <a:chExt cx="0" cy="0"/>
        </a:xfrm>
      </p:grpSpPr>
      <p:pic>
        <p:nvPicPr>
          <p:cNvPr id="1026" name="Google Shape;1026;p86"/>
          <p:cNvPicPr preferRelativeResize="0"/>
          <p:nvPr/>
        </p:nvPicPr>
        <p:blipFill rotWithShape="1">
          <a:blip r:embed="rId3">
            <a:alphaModFix/>
          </a:blip>
          <a:srcRect b="0" l="22569" r="22569" t="0"/>
          <a:stretch/>
        </p:blipFill>
        <p:spPr>
          <a:xfrm>
            <a:off x="6678175" y="-42650"/>
            <a:ext cx="3762376" cy="5143500"/>
          </a:xfrm>
          <a:prstGeom prst="rect">
            <a:avLst/>
          </a:prstGeom>
          <a:noFill/>
          <a:ln>
            <a:noFill/>
          </a:ln>
        </p:spPr>
      </p:pic>
      <p:sp>
        <p:nvSpPr>
          <p:cNvPr id="1027" name="Google Shape;1027;p86"/>
          <p:cNvSpPr txBox="1"/>
          <p:nvPr>
            <p:ph type="title"/>
          </p:nvPr>
        </p:nvSpPr>
        <p:spPr>
          <a:xfrm>
            <a:off x="362100" y="77250"/>
            <a:ext cx="56937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DIGITALIZATION AUDIT - Podcasting</a:t>
            </a:r>
            <a:endParaRPr>
              <a:solidFill>
                <a:srgbClr val="000000"/>
              </a:solidFill>
              <a:latin typeface="Open Sans"/>
              <a:ea typeface="Open Sans"/>
              <a:cs typeface="Open Sans"/>
              <a:sym typeface="Open Sans"/>
            </a:endParaRPr>
          </a:p>
        </p:txBody>
      </p:sp>
      <p:sp>
        <p:nvSpPr>
          <p:cNvPr id="1028" name="Google Shape;1028;p86"/>
          <p:cNvSpPr txBox="1"/>
          <p:nvPr/>
        </p:nvSpPr>
        <p:spPr>
          <a:xfrm>
            <a:off x="421050" y="855750"/>
            <a:ext cx="5575800" cy="3661500"/>
          </a:xfrm>
          <a:prstGeom prst="rect">
            <a:avLst/>
          </a:prstGeom>
          <a:noFill/>
          <a:ln>
            <a:noFill/>
          </a:ln>
        </p:spPr>
        <p:txBody>
          <a:bodyPr anchorCtr="0" anchor="t" bIns="91425" lIns="91425" spcFirstLastPara="1" rIns="91425" wrap="square" tIns="90000">
            <a:noAutofit/>
          </a:bodyPr>
          <a:lstStyle/>
          <a:p>
            <a:pPr indent="0" lvl="0" marL="0" rtl="0" algn="just">
              <a:lnSpc>
                <a:spcPct val="115000"/>
              </a:lnSpc>
              <a:spcBef>
                <a:spcPts val="0"/>
              </a:spcBef>
              <a:spcAft>
                <a:spcPts val="0"/>
              </a:spcAft>
              <a:buNone/>
            </a:pPr>
            <a:r>
              <a:rPr b="1" lang="es" sz="1200"/>
              <a:t>Content Creation</a:t>
            </a:r>
            <a:endParaRPr b="1" sz="1200"/>
          </a:p>
          <a:p>
            <a:pPr indent="-304800" lvl="0" marL="457200" rtl="0" algn="just">
              <a:lnSpc>
                <a:spcPct val="115000"/>
              </a:lnSpc>
              <a:spcBef>
                <a:spcPts val="0"/>
              </a:spcBef>
              <a:spcAft>
                <a:spcPts val="0"/>
              </a:spcAft>
              <a:buSzPts val="1200"/>
              <a:buChar char="●"/>
            </a:pPr>
            <a:r>
              <a:rPr b="1" lang="es" sz="1200"/>
              <a:t>Digital Data Collection:</a:t>
            </a:r>
            <a:r>
              <a:rPr lang="es" sz="1200"/>
              <a:t> Use of digital recording equipment, digital notes, online collaboration tools for scriptwriting. Not all aspects of podcast production can be fully automated.</a:t>
            </a:r>
            <a:endParaRPr sz="1200"/>
          </a:p>
          <a:p>
            <a:pPr indent="0" lvl="0" marL="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es" sz="1200"/>
              <a:t>Publishing</a:t>
            </a:r>
            <a:endParaRPr sz="1200"/>
          </a:p>
          <a:p>
            <a:pPr indent="-304800" lvl="0" marL="457200" rtl="0" algn="just">
              <a:lnSpc>
                <a:spcPct val="115000"/>
              </a:lnSpc>
              <a:spcBef>
                <a:spcPts val="0"/>
              </a:spcBef>
              <a:spcAft>
                <a:spcPts val="0"/>
              </a:spcAft>
              <a:buSzPts val="1200"/>
              <a:buChar char="●"/>
            </a:pPr>
            <a:r>
              <a:rPr b="1" lang="es" sz="1200"/>
              <a:t>Digital Data Collection: </a:t>
            </a:r>
            <a:r>
              <a:rPr lang="es" sz="1200"/>
              <a:t>Publishing episodes digitally on platforms like Spotify, Apple Podcasts, or hosting them on a website. </a:t>
            </a:r>
            <a:endParaRPr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es" sz="1200"/>
              <a:t>Distribution</a:t>
            </a:r>
            <a:endParaRPr sz="1200"/>
          </a:p>
          <a:p>
            <a:pPr indent="-304800" lvl="0" marL="457200" rtl="0" algn="just">
              <a:lnSpc>
                <a:spcPct val="115000"/>
              </a:lnSpc>
              <a:spcBef>
                <a:spcPts val="0"/>
              </a:spcBef>
              <a:spcAft>
                <a:spcPts val="0"/>
              </a:spcAft>
              <a:buSzPts val="1200"/>
              <a:buChar char="●"/>
            </a:pPr>
            <a:r>
              <a:rPr b="1" lang="es" sz="1200"/>
              <a:t>Analyze: </a:t>
            </a:r>
            <a:r>
              <a:rPr lang="es" sz="1200"/>
              <a:t>Distribution strategy is based on continuous analysis and adaptation.</a:t>
            </a:r>
            <a:endParaRPr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es" sz="1200"/>
              <a:t>Promotion</a:t>
            </a:r>
            <a:endParaRPr sz="1200"/>
          </a:p>
          <a:p>
            <a:pPr indent="-304800" lvl="0" marL="457200" rtl="0" algn="just">
              <a:lnSpc>
                <a:spcPct val="115000"/>
              </a:lnSpc>
              <a:spcBef>
                <a:spcPts val="0"/>
              </a:spcBef>
              <a:spcAft>
                <a:spcPts val="0"/>
              </a:spcAft>
              <a:buSzPts val="1200"/>
              <a:buChar char="●"/>
            </a:pPr>
            <a:r>
              <a:rPr b="1" lang="es" sz="1200"/>
              <a:t>Analyze: </a:t>
            </a:r>
            <a:r>
              <a:rPr lang="es" sz="1200"/>
              <a:t>Measuring the effectiveness of different promotion strategies based on online engagement and conversion rates.</a:t>
            </a:r>
            <a:endParaRPr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es" sz="1200"/>
              <a:t>Monetization</a:t>
            </a:r>
            <a:endParaRPr sz="1200"/>
          </a:p>
          <a:p>
            <a:pPr indent="-304800" lvl="0" marL="457200" rtl="0" algn="just">
              <a:lnSpc>
                <a:spcPct val="115000"/>
              </a:lnSpc>
              <a:spcBef>
                <a:spcPts val="0"/>
              </a:spcBef>
              <a:spcAft>
                <a:spcPts val="0"/>
              </a:spcAft>
              <a:buSzPts val="1200"/>
              <a:buChar char="●"/>
            </a:pPr>
            <a:r>
              <a:rPr b="1" lang="es" sz="1200"/>
              <a:t>Analyze: </a:t>
            </a:r>
            <a:r>
              <a:rPr lang="es" sz="1200"/>
              <a:t>Analyzing subscriber growth, conversion rates, and listener feedback on monetization strategies.</a:t>
            </a:r>
            <a:endParaRPr sz="1200"/>
          </a:p>
          <a:p>
            <a:pPr indent="0" lvl="0" marL="0" rtl="0" algn="just">
              <a:lnSpc>
                <a:spcPct val="115000"/>
              </a:lnSpc>
              <a:spcBef>
                <a:spcPts val="0"/>
              </a:spcBef>
              <a:spcAft>
                <a:spcPts val="0"/>
              </a:spcAft>
              <a:buNone/>
            </a:pPr>
            <a:r>
              <a:t/>
            </a:r>
            <a:endParaRPr sz="1200"/>
          </a:p>
        </p:txBody>
      </p:sp>
      <p:sp>
        <p:nvSpPr>
          <p:cNvPr id="1029" name="Google Shape;1029;p86"/>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6"/>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4" name="Shape 1034"/>
        <p:cNvGrpSpPr/>
        <p:nvPr/>
      </p:nvGrpSpPr>
      <p:grpSpPr>
        <a:xfrm>
          <a:off x="0" y="0"/>
          <a:ext cx="0" cy="0"/>
          <a:chOff x="0" y="0"/>
          <a:chExt cx="0" cy="0"/>
        </a:xfrm>
      </p:grpSpPr>
      <p:pic>
        <p:nvPicPr>
          <p:cNvPr id="1035" name="Google Shape;1035;p87"/>
          <p:cNvPicPr preferRelativeResize="0"/>
          <p:nvPr/>
        </p:nvPicPr>
        <p:blipFill rotWithShape="1">
          <a:blip r:embed="rId3">
            <a:alphaModFix/>
          </a:blip>
          <a:srcRect b="0" l="25625" r="25620" t="0"/>
          <a:stretch/>
        </p:blipFill>
        <p:spPr>
          <a:xfrm>
            <a:off x="6678175" y="-42650"/>
            <a:ext cx="3762376" cy="5143501"/>
          </a:xfrm>
          <a:prstGeom prst="rect">
            <a:avLst/>
          </a:prstGeom>
          <a:noFill/>
          <a:ln>
            <a:noFill/>
          </a:ln>
        </p:spPr>
      </p:pic>
      <p:sp>
        <p:nvSpPr>
          <p:cNvPr id="1036" name="Google Shape;1036;p87"/>
          <p:cNvSpPr txBox="1"/>
          <p:nvPr/>
        </p:nvSpPr>
        <p:spPr>
          <a:xfrm>
            <a:off x="421125" y="835925"/>
            <a:ext cx="5575800" cy="29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t>Content Selection</a:t>
            </a:r>
            <a:endParaRPr b="1" sz="1200"/>
          </a:p>
          <a:p>
            <a:pPr indent="-304800" lvl="0" marL="457200" rtl="0" algn="l">
              <a:lnSpc>
                <a:spcPct val="115000"/>
              </a:lnSpc>
              <a:spcBef>
                <a:spcPts val="0"/>
              </a:spcBef>
              <a:spcAft>
                <a:spcPts val="0"/>
              </a:spcAft>
              <a:buSzPts val="1200"/>
              <a:buChar char="●"/>
            </a:pPr>
            <a:r>
              <a:rPr b="1" lang="es" sz="1200"/>
              <a:t>Analyze:</a:t>
            </a:r>
            <a:r>
              <a:rPr lang="es" sz="1200"/>
              <a:t> Analyzing sales data and reader feedback to identify popular genres and trends.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s" sz="1200"/>
              <a:t>Narration and Production</a:t>
            </a:r>
            <a:endParaRPr b="1" sz="1200"/>
          </a:p>
          <a:p>
            <a:pPr indent="-304800" lvl="0" marL="457200" rtl="0" algn="l">
              <a:lnSpc>
                <a:spcPct val="115000"/>
              </a:lnSpc>
              <a:spcBef>
                <a:spcPts val="0"/>
              </a:spcBef>
              <a:spcAft>
                <a:spcPts val="0"/>
              </a:spcAft>
              <a:buSzPts val="1200"/>
              <a:buChar char="●"/>
            </a:pPr>
            <a:r>
              <a:rPr b="1" lang="es" sz="1200"/>
              <a:t>Digital Data Collection:</a:t>
            </a:r>
            <a:r>
              <a:rPr lang="es" sz="1200"/>
              <a:t> Utilizing digital recording equipment and software for professional narration.</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s" sz="1200"/>
              <a:t>Distribution</a:t>
            </a:r>
            <a:endParaRPr b="1" sz="1200"/>
          </a:p>
          <a:p>
            <a:pPr indent="-304800" lvl="0" marL="457200" rtl="0" algn="l">
              <a:lnSpc>
                <a:spcPct val="115000"/>
              </a:lnSpc>
              <a:spcBef>
                <a:spcPts val="0"/>
              </a:spcBef>
              <a:spcAft>
                <a:spcPts val="0"/>
              </a:spcAft>
              <a:buSzPts val="1200"/>
              <a:buChar char="●"/>
            </a:pPr>
            <a:r>
              <a:rPr b="1" lang="es" sz="1200"/>
              <a:t>Analyze:</a:t>
            </a:r>
            <a:r>
              <a:rPr lang="es" sz="1200"/>
              <a:t> Distribution involves selecting a clear niche and optimizing content with keywords.</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s" sz="1200"/>
              <a:t>Marketing and Promotion</a:t>
            </a:r>
            <a:endParaRPr b="1" sz="1200"/>
          </a:p>
          <a:p>
            <a:pPr indent="-304800" lvl="0" marL="457200" rtl="0" algn="l">
              <a:lnSpc>
                <a:spcPct val="115000"/>
              </a:lnSpc>
              <a:spcBef>
                <a:spcPts val="0"/>
              </a:spcBef>
              <a:spcAft>
                <a:spcPts val="0"/>
              </a:spcAft>
              <a:buSzPts val="1200"/>
              <a:buChar char="●"/>
            </a:pPr>
            <a:r>
              <a:rPr b="1" lang="es" sz="1200"/>
              <a:t>Analyze:</a:t>
            </a:r>
            <a:r>
              <a:rPr lang="es" sz="1200"/>
              <a:t> Measuring the effectiveness of different marketing channels through click-through rates, engagement metrics, and sales data.</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s" sz="1200"/>
              <a:t>Monetization</a:t>
            </a:r>
            <a:endParaRPr b="1" sz="1200"/>
          </a:p>
          <a:p>
            <a:pPr indent="-304800" lvl="0" marL="457200" rtl="0" algn="l">
              <a:lnSpc>
                <a:spcPct val="115000"/>
              </a:lnSpc>
              <a:spcBef>
                <a:spcPts val="0"/>
              </a:spcBef>
              <a:spcAft>
                <a:spcPts val="0"/>
              </a:spcAft>
              <a:buSzPts val="1200"/>
              <a:buChar char="●"/>
            </a:pPr>
            <a:r>
              <a:rPr b="1" lang="es" sz="1200"/>
              <a:t>Analyze:</a:t>
            </a:r>
            <a:r>
              <a:rPr lang="es" sz="1200"/>
              <a:t> Analyzing sales patterns, subscription growth, and user feedback on pricing strategies.</a:t>
            </a:r>
            <a:endParaRPr sz="1200"/>
          </a:p>
          <a:p>
            <a:pPr indent="0" lvl="0" marL="0" rtl="0" algn="just">
              <a:lnSpc>
                <a:spcPct val="115000"/>
              </a:lnSpc>
              <a:spcBef>
                <a:spcPts val="0"/>
              </a:spcBef>
              <a:spcAft>
                <a:spcPts val="0"/>
              </a:spcAft>
              <a:buNone/>
            </a:pPr>
            <a:r>
              <a:t/>
            </a:r>
            <a:endParaRPr b="1" sz="1200"/>
          </a:p>
          <a:p>
            <a:pPr indent="0" lvl="0" marL="0" rtl="0" algn="just">
              <a:lnSpc>
                <a:spcPct val="115000"/>
              </a:lnSpc>
              <a:spcBef>
                <a:spcPts val="0"/>
              </a:spcBef>
              <a:spcAft>
                <a:spcPts val="0"/>
              </a:spcAft>
              <a:buNone/>
            </a:pPr>
            <a:r>
              <a:t/>
            </a:r>
            <a:endParaRPr sz="1100"/>
          </a:p>
        </p:txBody>
      </p:sp>
      <p:sp>
        <p:nvSpPr>
          <p:cNvPr id="1037" name="Google Shape;1037;p87"/>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7"/>
          <p:cNvSpPr txBox="1"/>
          <p:nvPr>
            <p:ph type="title"/>
          </p:nvPr>
        </p:nvSpPr>
        <p:spPr>
          <a:xfrm>
            <a:off x="362175" y="59700"/>
            <a:ext cx="56937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DIGITALIZATION AUDIT - Audiobooks</a:t>
            </a:r>
            <a:endParaRPr>
              <a:solidFill>
                <a:srgbClr val="000000"/>
              </a:solidFill>
              <a:latin typeface="Open Sans"/>
              <a:ea typeface="Open Sans"/>
              <a:cs typeface="Open Sans"/>
              <a:sym typeface="Open Sans"/>
            </a:endParaRPr>
          </a:p>
        </p:txBody>
      </p:sp>
      <p:sp>
        <p:nvSpPr>
          <p:cNvPr id="1039" name="Google Shape;1039;p87"/>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3" name="Shape 1043"/>
        <p:cNvGrpSpPr/>
        <p:nvPr/>
      </p:nvGrpSpPr>
      <p:grpSpPr>
        <a:xfrm>
          <a:off x="0" y="0"/>
          <a:ext cx="0" cy="0"/>
          <a:chOff x="0" y="0"/>
          <a:chExt cx="0" cy="0"/>
        </a:xfrm>
      </p:grpSpPr>
      <p:sp>
        <p:nvSpPr>
          <p:cNvPr id="1044" name="Google Shape;1044;p88"/>
          <p:cNvSpPr/>
          <p:nvPr/>
        </p:nvSpPr>
        <p:spPr>
          <a:xfrm flipH="1" rot="-5400000">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8"/>
          <p:cNvSpPr/>
          <p:nvPr/>
        </p:nvSpPr>
        <p:spPr>
          <a:xfrm flipH="1" rot="-5400000">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6" name="Google Shape;1046;p88"/>
          <p:cNvPicPr preferRelativeResize="0"/>
          <p:nvPr/>
        </p:nvPicPr>
        <p:blipFill rotWithShape="1">
          <a:blip r:embed="rId4">
            <a:alphaModFix/>
          </a:blip>
          <a:srcRect b="12495" l="0" r="0" t="12502"/>
          <a:stretch/>
        </p:blipFill>
        <p:spPr>
          <a:xfrm>
            <a:off x="0" y="0"/>
            <a:ext cx="9144003" cy="5143500"/>
          </a:xfrm>
          <a:prstGeom prst="rect">
            <a:avLst/>
          </a:prstGeom>
          <a:noFill/>
          <a:ln>
            <a:noFill/>
          </a:ln>
        </p:spPr>
      </p:pic>
      <p:sp>
        <p:nvSpPr>
          <p:cNvPr id="1047" name="Google Shape;1047;p88"/>
          <p:cNvSpPr/>
          <p:nvPr/>
        </p:nvSpPr>
        <p:spPr>
          <a:xfrm flipH="1" rot="-5400000">
            <a:off x="1423500" y="3163525"/>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8"/>
          <p:cNvSpPr/>
          <p:nvPr/>
        </p:nvSpPr>
        <p:spPr>
          <a:xfrm flipH="1" rot="-5400000">
            <a:off x="3281200" y="-725975"/>
            <a:ext cx="2581500" cy="61590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8"/>
          <p:cNvSpPr txBox="1"/>
          <p:nvPr>
            <p:ph type="title"/>
          </p:nvPr>
        </p:nvSpPr>
        <p:spPr>
          <a:xfrm>
            <a:off x="2882400" y="1990975"/>
            <a:ext cx="33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RICH PICTURE</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050" name="Google Shape;1050;p88"/>
          <p:cNvSpPr/>
          <p:nvPr/>
        </p:nvSpPr>
        <p:spPr>
          <a:xfrm flipH="1">
            <a:off x="100" y="0"/>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8"/>
          <p:cNvSpPr/>
          <p:nvPr/>
        </p:nvSpPr>
        <p:spPr>
          <a:xfrm flipH="1" rot="5400000">
            <a:off x="7163925" y="-1423500"/>
            <a:ext cx="556500" cy="34035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8"/>
          <p:cNvSpPr/>
          <p:nvPr/>
        </p:nvSpPr>
        <p:spPr>
          <a:xfrm flipH="1" rot="10800000">
            <a:off x="8487294" y="2712599"/>
            <a:ext cx="656700" cy="2430900"/>
          </a:xfrm>
          <a:prstGeom prst="rect">
            <a:avLst/>
          </a:prstGeom>
          <a:gradFill>
            <a:gsLst>
              <a:gs pos="0">
                <a:srgbClr val="DF957A">
                  <a:alpha val="29803"/>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89"/>
          <p:cNvPicPr preferRelativeResize="0"/>
          <p:nvPr/>
        </p:nvPicPr>
        <p:blipFill rotWithShape="1">
          <a:blip r:embed="rId3">
            <a:alphaModFix/>
          </a:blip>
          <a:srcRect b="6067" l="0" r="0" t="6251"/>
          <a:stretch/>
        </p:blipFill>
        <p:spPr>
          <a:xfrm>
            <a:off x="927258" y="0"/>
            <a:ext cx="8556692" cy="5143501"/>
          </a:xfrm>
          <a:prstGeom prst="rect">
            <a:avLst/>
          </a:prstGeom>
          <a:noFill/>
          <a:ln>
            <a:noFill/>
          </a:ln>
        </p:spPr>
      </p:pic>
      <p:sp>
        <p:nvSpPr>
          <p:cNvPr id="1058" name="Google Shape;1058;p8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s" sz="2400">
                <a:solidFill>
                  <a:schemeClr val="accent1"/>
                </a:solidFill>
                <a:latin typeface="Catamaran"/>
                <a:ea typeface="Catamaran"/>
                <a:cs typeface="Catamaran"/>
                <a:sym typeface="Catamaran"/>
              </a:rPr>
              <a:t>Full image: </a:t>
            </a:r>
            <a:r>
              <a:rPr lang="es" u="sng">
                <a:solidFill>
                  <a:schemeClr val="hlink"/>
                </a:solidFill>
                <a:latin typeface="Catamaran Light"/>
                <a:ea typeface="Catamaran Light"/>
                <a:cs typeface="Catamaran Light"/>
                <a:sym typeface="Catamaran Light"/>
                <a:hlinkClick r:id="rId4"/>
              </a:rPr>
              <a:t>Link to full image</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0"/>
          <p:cNvSpPr txBox="1"/>
          <p:nvPr>
            <p:ph idx="1" type="body"/>
          </p:nvPr>
        </p:nvSpPr>
        <p:spPr>
          <a:xfrm>
            <a:off x="642050" y="93600"/>
            <a:ext cx="5200800" cy="47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chemeClr val="accent1"/>
                </a:solidFill>
                <a:latin typeface="Livvic"/>
                <a:ea typeface="Livvic"/>
                <a:cs typeface="Livvic"/>
                <a:sym typeface="Livvic"/>
              </a:rPr>
              <a:t>SOURCES</a:t>
            </a:r>
            <a:endParaRPr sz="2900">
              <a:solidFill>
                <a:schemeClr val="dk1"/>
              </a:solidFill>
            </a:endParaRPr>
          </a:p>
          <a:p>
            <a:pPr indent="-317500" lvl="0" marL="457200" rtl="0" algn="l">
              <a:spcBef>
                <a:spcPts val="1600"/>
              </a:spcBef>
              <a:spcAft>
                <a:spcPts val="0"/>
              </a:spcAft>
              <a:buClr>
                <a:schemeClr val="dk1"/>
              </a:buClr>
              <a:buSzPts val="1400"/>
              <a:buChar char="●"/>
            </a:pPr>
            <a:r>
              <a:rPr lang="es" sz="1400">
                <a:solidFill>
                  <a:schemeClr val="dk1"/>
                </a:solidFill>
              </a:rPr>
              <a:t>https://my-ibisworld-com.proxy.library.cornell.edu/search/?q=podcast</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https://www-statista-com.proxy.library.cornell.edu/search/?q=podcast&amp;p=1&amp;isRegionPref=840</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https://reports.mintel.com/display/1156455/?highlight</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https://insights-technavio-com.proxy.library.cornell.edu/index.php?route=product/product&amp;product_id=220956</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https://guides.library.cornell.edu/cornelltech/business-research</a:t>
            </a:r>
            <a:endParaRPr sz="1400">
              <a:solidFill>
                <a:schemeClr val="dk1"/>
              </a:solidFill>
            </a:endParaRPr>
          </a:p>
        </p:txBody>
      </p:sp>
      <p:sp>
        <p:nvSpPr>
          <p:cNvPr id="1064" name="Google Shape;1064;p90"/>
          <p:cNvSpPr/>
          <p:nvPr/>
        </p:nvSpPr>
        <p:spPr>
          <a:xfrm flipH="1">
            <a:off x="50" y="1083300"/>
            <a:ext cx="642000" cy="28320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0"/>
          <p:cNvSpPr/>
          <p:nvPr/>
        </p:nvSpPr>
        <p:spPr>
          <a:xfrm flipH="1">
            <a:off x="5978400" y="1083300"/>
            <a:ext cx="3165600" cy="28320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197" name="Google Shape;197;p28"/>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Incumbents</a:t>
            </a:r>
            <a:endParaRPr/>
          </a:p>
        </p:txBody>
      </p:sp>
      <p:sp>
        <p:nvSpPr>
          <p:cNvPr id="198" name="Google Shape;198;p28"/>
          <p:cNvSpPr txBox="1"/>
          <p:nvPr/>
        </p:nvSpPr>
        <p:spPr>
          <a:xfrm>
            <a:off x="1285200" y="1087200"/>
            <a:ext cx="4795200" cy="335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Audition </a:t>
            </a:r>
            <a:r>
              <a:rPr b="1" lang="es" sz="1100"/>
              <a:t>(</a:t>
            </a:r>
            <a:r>
              <a:rPr b="1" lang="es" sz="1100"/>
              <a:t>Adobe): </a:t>
            </a:r>
            <a:r>
              <a:rPr lang="es" sz="1100"/>
              <a:t>professional audio editing software that offers a wide range of features for editing, mixing, and mastering audio.</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Audacity:</a:t>
            </a:r>
            <a:r>
              <a:rPr lang="es" sz="1100"/>
              <a:t> free and open-source audio editing software. Popular choice for podcasters and other audio content creators.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Logic Pro (Apple): </a:t>
            </a:r>
            <a:r>
              <a:rPr lang="es" sz="1100"/>
              <a:t>digital audio workstation (DAW) for macOS. Popular choice for music producers and other audio professionals.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Pro Tools: </a:t>
            </a:r>
            <a:r>
              <a:rPr lang="es" sz="1100"/>
              <a:t>DAW for Windows and macOS. Popular choice for audio professionals in the film, television, and music industries.</a:t>
            </a:r>
            <a:endParaRPr sz="1100"/>
          </a:p>
        </p:txBody>
      </p:sp>
      <p:sp>
        <p:nvSpPr>
          <p:cNvPr id="199" name="Google Shape;199;p28"/>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8"/>
          <p:cNvPicPr preferRelativeResize="0"/>
          <p:nvPr/>
        </p:nvPicPr>
        <p:blipFill>
          <a:blip r:embed="rId4">
            <a:alphaModFix/>
          </a:blip>
          <a:stretch>
            <a:fillRect/>
          </a:stretch>
        </p:blipFill>
        <p:spPr>
          <a:xfrm>
            <a:off x="725063" y="1144650"/>
            <a:ext cx="439200" cy="431880"/>
          </a:xfrm>
          <a:prstGeom prst="rect">
            <a:avLst/>
          </a:prstGeom>
          <a:noFill/>
          <a:ln>
            <a:noFill/>
          </a:ln>
        </p:spPr>
      </p:pic>
      <p:pic>
        <p:nvPicPr>
          <p:cNvPr id="202" name="Google Shape;202;p28"/>
          <p:cNvPicPr preferRelativeResize="0"/>
          <p:nvPr/>
        </p:nvPicPr>
        <p:blipFill>
          <a:blip r:embed="rId5">
            <a:alphaModFix/>
          </a:blip>
          <a:stretch>
            <a:fillRect/>
          </a:stretch>
        </p:blipFill>
        <p:spPr>
          <a:xfrm>
            <a:off x="725075" y="1730650"/>
            <a:ext cx="439200" cy="439200"/>
          </a:xfrm>
          <a:prstGeom prst="rect">
            <a:avLst/>
          </a:prstGeom>
          <a:noFill/>
          <a:ln>
            <a:noFill/>
          </a:ln>
        </p:spPr>
      </p:pic>
      <p:pic>
        <p:nvPicPr>
          <p:cNvPr id="203" name="Google Shape;203;p28"/>
          <p:cNvPicPr preferRelativeResize="0"/>
          <p:nvPr/>
        </p:nvPicPr>
        <p:blipFill>
          <a:blip r:embed="rId6">
            <a:alphaModFix/>
          </a:blip>
          <a:stretch>
            <a:fillRect/>
          </a:stretch>
        </p:blipFill>
        <p:spPr>
          <a:xfrm>
            <a:off x="674663" y="2250538"/>
            <a:ext cx="540000" cy="540000"/>
          </a:xfrm>
          <a:prstGeom prst="rect">
            <a:avLst/>
          </a:prstGeom>
          <a:noFill/>
          <a:ln>
            <a:noFill/>
          </a:ln>
        </p:spPr>
      </p:pic>
      <p:pic>
        <p:nvPicPr>
          <p:cNvPr id="204" name="Google Shape;204;p28"/>
          <p:cNvPicPr preferRelativeResize="0"/>
          <p:nvPr/>
        </p:nvPicPr>
        <p:blipFill>
          <a:blip r:embed="rId7">
            <a:alphaModFix/>
          </a:blip>
          <a:stretch>
            <a:fillRect/>
          </a:stretch>
        </p:blipFill>
        <p:spPr>
          <a:xfrm>
            <a:off x="710663" y="2871238"/>
            <a:ext cx="468000" cy="46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210" name="Google Shape;210;p29"/>
          <p:cNvSpPr txBox="1"/>
          <p:nvPr>
            <p:ph type="title"/>
          </p:nvPr>
        </p:nvSpPr>
        <p:spPr>
          <a:xfrm>
            <a:off x="362100" y="93825"/>
            <a:ext cx="42834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Challengers</a:t>
            </a:r>
            <a:endParaRPr/>
          </a:p>
        </p:txBody>
      </p:sp>
      <p:sp>
        <p:nvSpPr>
          <p:cNvPr id="211" name="Google Shape;211;p29"/>
          <p:cNvSpPr txBox="1"/>
          <p:nvPr/>
        </p:nvSpPr>
        <p:spPr>
          <a:xfrm>
            <a:off x="1285200" y="1087200"/>
            <a:ext cx="4795200" cy="341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Hindenburg:</a:t>
            </a:r>
            <a:r>
              <a:rPr lang="es" sz="1100"/>
              <a:t> podcasting-focused DAW for macOS. It offers a streamlined interface and a variety of features for podcasters.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Alitu: </a:t>
            </a:r>
            <a:r>
              <a:rPr lang="es" sz="1100"/>
              <a:t>cloud-based audio editing platform that makes it easy to create podcasts. It offers a variety of features for recording, editing, and publishing podcasts.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Headliner: </a:t>
            </a:r>
            <a:r>
              <a:rPr lang="es" sz="1100"/>
              <a:t>podcast editing and publishing platform that allows users to edit their podcasts, add transcripts, and publish their podcasts to podcast directories.</a:t>
            </a:r>
            <a:endParaRPr sz="1100"/>
          </a:p>
        </p:txBody>
      </p:sp>
      <p:sp>
        <p:nvSpPr>
          <p:cNvPr id="212" name="Google Shape;212;p29"/>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9"/>
          <p:cNvPicPr preferRelativeResize="0"/>
          <p:nvPr/>
        </p:nvPicPr>
        <p:blipFill>
          <a:blip r:embed="rId4">
            <a:alphaModFix/>
          </a:blip>
          <a:stretch>
            <a:fillRect/>
          </a:stretch>
        </p:blipFill>
        <p:spPr>
          <a:xfrm>
            <a:off x="725063" y="1161088"/>
            <a:ext cx="439200" cy="439200"/>
          </a:xfrm>
          <a:prstGeom prst="rect">
            <a:avLst/>
          </a:prstGeom>
          <a:noFill/>
          <a:ln>
            <a:noFill/>
          </a:ln>
        </p:spPr>
      </p:pic>
      <p:pic>
        <p:nvPicPr>
          <p:cNvPr id="215" name="Google Shape;215;p29"/>
          <p:cNvPicPr preferRelativeResize="0"/>
          <p:nvPr/>
        </p:nvPicPr>
        <p:blipFill rotWithShape="1">
          <a:blip r:embed="rId5">
            <a:alphaModFix/>
          </a:blip>
          <a:srcRect b="0" l="0" r="0" t="0"/>
          <a:stretch/>
        </p:blipFill>
        <p:spPr>
          <a:xfrm>
            <a:off x="725063" y="1770863"/>
            <a:ext cx="439200" cy="439200"/>
          </a:xfrm>
          <a:prstGeom prst="rect">
            <a:avLst/>
          </a:prstGeom>
          <a:noFill/>
          <a:ln>
            <a:noFill/>
          </a:ln>
        </p:spPr>
      </p:pic>
      <p:pic>
        <p:nvPicPr>
          <p:cNvPr id="216" name="Google Shape;216;p29"/>
          <p:cNvPicPr preferRelativeResize="0"/>
          <p:nvPr/>
        </p:nvPicPr>
        <p:blipFill>
          <a:blip r:embed="rId6">
            <a:alphaModFix/>
          </a:blip>
          <a:stretch>
            <a:fillRect/>
          </a:stretch>
        </p:blipFill>
        <p:spPr>
          <a:xfrm>
            <a:off x="725063" y="2575488"/>
            <a:ext cx="439200" cy="43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pic>
        <p:nvPicPr>
          <p:cNvPr id="221" name="Google Shape;221;p30"/>
          <p:cNvPicPr preferRelativeResize="0"/>
          <p:nvPr/>
        </p:nvPicPr>
        <p:blipFill rotWithShape="1">
          <a:blip r:embed="rId3">
            <a:alphaModFix/>
          </a:blip>
          <a:srcRect b="0" l="39837" r="11408" t="0"/>
          <a:stretch/>
        </p:blipFill>
        <p:spPr>
          <a:xfrm>
            <a:off x="6678175" y="0"/>
            <a:ext cx="3762376" cy="5143501"/>
          </a:xfrm>
          <a:prstGeom prst="rect">
            <a:avLst/>
          </a:prstGeom>
          <a:noFill/>
          <a:ln>
            <a:noFill/>
          </a:ln>
        </p:spPr>
      </p:pic>
      <p:sp>
        <p:nvSpPr>
          <p:cNvPr id="222" name="Google Shape;222;p30"/>
          <p:cNvSpPr txBox="1"/>
          <p:nvPr>
            <p:ph type="title"/>
          </p:nvPr>
        </p:nvSpPr>
        <p:spPr>
          <a:xfrm>
            <a:off x="362100" y="93825"/>
            <a:ext cx="54852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000000"/>
                </a:solidFill>
                <a:latin typeface="Open Sans"/>
                <a:ea typeface="Open Sans"/>
                <a:cs typeface="Open Sans"/>
                <a:sym typeface="Open Sans"/>
              </a:rPr>
              <a:t>Digital Challengers</a:t>
            </a:r>
            <a:endParaRPr/>
          </a:p>
        </p:txBody>
      </p:sp>
      <p:sp>
        <p:nvSpPr>
          <p:cNvPr id="223" name="Google Shape;223;p30"/>
          <p:cNvSpPr txBox="1"/>
          <p:nvPr/>
        </p:nvSpPr>
        <p:spPr>
          <a:xfrm>
            <a:off x="1213200" y="1087200"/>
            <a:ext cx="4795200" cy="345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100"/>
              <a:t>Descript:</a:t>
            </a:r>
            <a:r>
              <a:rPr lang="es" sz="1100"/>
              <a:t> Cloud-based audio editing platform that uses artificial intelligence to make audio editing easier. It can automatically transcribe audio, remove background noise, and add music and effects.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Otter.ai: </a:t>
            </a:r>
            <a:r>
              <a:rPr lang="es" sz="1100"/>
              <a:t>AI-powered transcription platform that automatically transcribe audio and video files, and then generate subtitles or transcripts.</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es" sz="1100"/>
              <a:t>Speechify:</a:t>
            </a:r>
            <a:r>
              <a:rPr lang="es" sz="1100"/>
              <a:t> AI-powered text-to-speech platform. It can convert text into audio, and then read the audio back to you.</a:t>
            </a:r>
            <a:endParaRPr sz="1100"/>
          </a:p>
        </p:txBody>
      </p:sp>
      <p:sp>
        <p:nvSpPr>
          <p:cNvPr id="224" name="Google Shape;224;p30"/>
          <p:cNvSpPr/>
          <p:nvPr/>
        </p:nvSpPr>
        <p:spPr>
          <a:xfrm rot="5400000">
            <a:off x="5373625" y="2140650"/>
            <a:ext cx="2747100" cy="10917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rot="5400000">
            <a:off x="-1128600" y="2493375"/>
            <a:ext cx="2695500" cy="438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0"/>
          <p:cNvPicPr preferRelativeResize="0"/>
          <p:nvPr/>
        </p:nvPicPr>
        <p:blipFill>
          <a:blip r:embed="rId4">
            <a:alphaModFix/>
          </a:blip>
          <a:stretch>
            <a:fillRect/>
          </a:stretch>
        </p:blipFill>
        <p:spPr>
          <a:xfrm>
            <a:off x="571850" y="2007132"/>
            <a:ext cx="562700" cy="219435"/>
          </a:xfrm>
          <a:prstGeom prst="rect">
            <a:avLst/>
          </a:prstGeom>
          <a:noFill/>
          <a:ln>
            <a:noFill/>
          </a:ln>
        </p:spPr>
      </p:pic>
      <p:pic>
        <p:nvPicPr>
          <p:cNvPr id="227" name="Google Shape;227;p30"/>
          <p:cNvPicPr preferRelativeResize="0"/>
          <p:nvPr/>
        </p:nvPicPr>
        <p:blipFill>
          <a:blip r:embed="rId5">
            <a:alphaModFix/>
          </a:blip>
          <a:stretch>
            <a:fillRect/>
          </a:stretch>
        </p:blipFill>
        <p:spPr>
          <a:xfrm>
            <a:off x="607850" y="2405150"/>
            <a:ext cx="562700" cy="562700"/>
          </a:xfrm>
          <a:prstGeom prst="rect">
            <a:avLst/>
          </a:prstGeom>
          <a:noFill/>
          <a:ln>
            <a:noFill/>
          </a:ln>
        </p:spPr>
      </p:pic>
      <p:pic>
        <p:nvPicPr>
          <p:cNvPr id="228" name="Google Shape;228;p30"/>
          <p:cNvPicPr preferRelativeResize="0"/>
          <p:nvPr/>
        </p:nvPicPr>
        <p:blipFill>
          <a:blip r:embed="rId6">
            <a:alphaModFix/>
          </a:blip>
          <a:stretch>
            <a:fillRect/>
          </a:stretch>
        </p:blipFill>
        <p:spPr>
          <a:xfrm>
            <a:off x="669588" y="1229925"/>
            <a:ext cx="439200" cy="43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